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D7B"/>
    <a:srgbClr val="CCFF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showGuides="1">
      <p:cViewPr varScale="1">
        <p:scale>
          <a:sx n="73" d="100"/>
          <a:sy n="73" d="100"/>
        </p:scale>
        <p:origin x="1987" y="8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6" rIns="91433" bIns="45716" rtlCol="0"/>
          <a:lstStyle>
            <a:lvl1pPr algn="r">
              <a:defRPr sz="1200"/>
            </a:lvl1pPr>
          </a:lstStyle>
          <a:p>
            <a:fld id="{75DC2F07-97C2-40A8-A2AC-02E5228DF42E}" type="datetimeFigureOut">
              <a:rPr kumimoji="1" lang="ja-JP" altLang="en-US" smtClean="0"/>
              <a:t>2023/2/13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6" rIns="91433" bIns="45716" rtlCol="0" anchor="b"/>
          <a:lstStyle>
            <a:lvl1pPr algn="r">
              <a:defRPr sz="1200"/>
            </a:lvl1pPr>
          </a:lstStyle>
          <a:p>
            <a:fld id="{B62DE5B0-6B96-4319-A00D-F907B72FA317}" type="slidenum">
              <a:rPr kumimoji="1" lang="ja-JP" altLang="en-US" smtClean="0"/>
              <a:t>‹#›</a:t>
            </a:fld>
            <a:endParaRPr kumimoji="1" lang="ja-JP" altLang="en-US"/>
          </a:p>
        </p:txBody>
      </p:sp>
    </p:spTree>
    <p:extLst>
      <p:ext uri="{BB962C8B-B14F-4D97-AF65-F5344CB8AC3E}">
        <p14:creationId xmlns:p14="http://schemas.microsoft.com/office/powerpoint/2010/main" val="13013553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2</a:t>
            </a:fld>
            <a:endParaRPr kumimoji="1" lang="ja-JP" altLang="en-US"/>
          </a:p>
        </p:txBody>
      </p:sp>
    </p:spTree>
    <p:extLst>
      <p:ext uri="{BB962C8B-B14F-4D97-AF65-F5344CB8AC3E}">
        <p14:creationId xmlns:p14="http://schemas.microsoft.com/office/powerpoint/2010/main" val="399828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137032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366167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1528555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37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587924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510391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288570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209707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110492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9673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35643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202BA8-05B9-486F-BD72-D7A3554F67E6}"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3436732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202BA8-05B9-486F-BD72-D7A3554F67E6}" type="datetimeFigureOut">
              <a:rPr kumimoji="1" lang="ja-JP" altLang="en-US" smtClean="0"/>
              <a:t>2023/2/13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4B1420D-581C-4291-9D58-77E95A1788B2}" type="slidenum">
              <a:rPr kumimoji="1" lang="ja-JP" altLang="en-US" smtClean="0"/>
              <a:t>‹#›</a:t>
            </a:fld>
            <a:endParaRPr kumimoji="1" lang="ja-JP" altLang="en-US"/>
          </a:p>
        </p:txBody>
      </p:sp>
    </p:spTree>
    <p:extLst>
      <p:ext uri="{BB962C8B-B14F-4D97-AF65-F5344CB8AC3E}">
        <p14:creationId xmlns:p14="http://schemas.microsoft.com/office/powerpoint/2010/main" val="2171697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publicdomainq.net/business-woman-guide-003603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4" descr="「雪」イラスト無料">
            <a:extLst>
              <a:ext uri="{FF2B5EF4-FFF2-40B4-BE49-F238E27FC236}">
                <a16:creationId xmlns:a16="http://schemas.microsoft.com/office/drawing/2014/main" id="{816ACE17-879D-6B12-F61C-BA0B1F5DDB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82" y="144187"/>
            <a:ext cx="6858000" cy="4472486"/>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p:cNvSpPr txBox="1"/>
          <p:nvPr/>
        </p:nvSpPr>
        <p:spPr>
          <a:xfrm>
            <a:off x="253412" y="301177"/>
            <a:ext cx="6671226" cy="1692771"/>
          </a:xfrm>
          <a:prstGeom prst="rect">
            <a:avLst/>
          </a:prstGeom>
          <a:noFill/>
        </p:spPr>
        <p:txBody>
          <a:bodyPr wrap="square" rtlCol="0">
            <a:spAutoFit/>
          </a:bodyPr>
          <a:lstStyle/>
          <a:p>
            <a:pPr algn="ctr"/>
            <a:r>
              <a:rPr kumimoji="1" lang="ja-JP" altLang="en-US" sz="26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rPr>
              <a:t>講演会＋相談会</a:t>
            </a:r>
            <a:endParaRPr kumimoji="1" lang="en-US" altLang="ja-JP" sz="26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endParaRPr>
          </a:p>
          <a:p>
            <a:pPr algn="ctr"/>
            <a:endParaRPr kumimoji="1" lang="en-US" altLang="ja-JP" sz="26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endParaRPr>
          </a:p>
          <a:p>
            <a:pPr algn="ctr"/>
            <a:r>
              <a:rPr kumimoji="1" lang="ja-JP" altLang="en-US"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rPr>
              <a:t>子どもたちをつながりで支えるまちへ</a:t>
            </a:r>
            <a:endParaRPr kumimoji="1" lang="en-US" altLang="ja-JP" sz="28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endParaRPr>
          </a:p>
          <a:p>
            <a:pPr algn="ctr"/>
            <a:r>
              <a:rPr kumimoji="1" lang="ja-JP" altLang="en-US" sz="24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rPr>
              <a:t>～子ども食堂を通して考える～</a:t>
            </a:r>
            <a:endParaRPr kumimoji="1" lang="en-US" altLang="ja-JP" sz="2400" b="1" dirty="0">
              <a:ln w="9525">
                <a:solidFill>
                  <a:schemeClr val="bg1"/>
                </a:solidFill>
                <a:prstDash val="solid"/>
              </a:ln>
              <a:solidFill>
                <a:schemeClr val="accent2"/>
              </a:solidFill>
              <a:effectLst>
                <a:outerShdw blurRad="12700" dist="38100" dir="2700000" algn="tl" rotWithShape="0">
                  <a:schemeClr val="bg1">
                    <a:lumMod val="50000"/>
                  </a:schemeClr>
                </a:outerShdw>
              </a:effectLst>
              <a:latin typeface="UD デジタル 教科書体 NP-B" panose="02020700000000000000" pitchFamily="18" charset="-128"/>
              <a:ea typeface="UD デジタル 教科書体 NP-B" panose="02020700000000000000" pitchFamily="18" charset="-128"/>
            </a:endParaRPr>
          </a:p>
        </p:txBody>
      </p:sp>
      <p:sp>
        <p:nvSpPr>
          <p:cNvPr id="1037" name="正方形/長方形 1036">
            <a:extLst>
              <a:ext uri="{FF2B5EF4-FFF2-40B4-BE49-F238E27FC236}">
                <a16:creationId xmlns:a16="http://schemas.microsoft.com/office/drawing/2014/main" id="{621217C7-FB66-CE1A-EF52-36B7B4220890}"/>
              </a:ext>
            </a:extLst>
          </p:cNvPr>
          <p:cNvSpPr/>
          <p:nvPr/>
        </p:nvSpPr>
        <p:spPr>
          <a:xfrm>
            <a:off x="8857" y="9013837"/>
            <a:ext cx="6849143" cy="89216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308968" y="9034749"/>
            <a:ext cx="3016181" cy="738664"/>
          </a:xfrm>
          <a:prstGeom prst="rect">
            <a:avLst/>
          </a:prstGeom>
          <a:noFill/>
          <a:ln>
            <a:noFill/>
          </a:ln>
        </p:spPr>
        <p:txBody>
          <a:bodyPr wrap="square" rtlCol="0">
            <a:spAutoFit/>
          </a:bodyPr>
          <a:lstStyle/>
          <a:p>
            <a:r>
              <a:rPr kumimoji="1" lang="ja-JP" altLang="en-US" sz="1400" b="1" dirty="0">
                <a:latin typeface="UD デジタル 教科書体 NK-B" panose="02020700000000000000" pitchFamily="18" charset="-128"/>
                <a:ea typeface="UD デジタル 教科書体 NK-B" panose="02020700000000000000" pitchFamily="18" charset="-128"/>
              </a:rPr>
              <a:t>県北地区担当：</a:t>
            </a:r>
            <a:endParaRPr kumimoji="1" lang="en-US" altLang="ja-JP" sz="1400" b="1" dirty="0">
              <a:latin typeface="UD デジタル 教科書体 NK-B" panose="02020700000000000000" pitchFamily="18" charset="-128"/>
              <a:ea typeface="UD デジタル 教科書体 NK-B" panose="02020700000000000000" pitchFamily="18" charset="-128"/>
            </a:endParaRPr>
          </a:p>
          <a:p>
            <a:r>
              <a:rPr kumimoji="1" lang="ja-JP" altLang="en-US" sz="1400" b="1" dirty="0">
                <a:latin typeface="UD デジタル 教科書体 NK-B" panose="02020700000000000000" pitchFamily="18" charset="-128"/>
                <a:ea typeface="UD デジタル 教科書体 NK-B" panose="02020700000000000000" pitchFamily="18" charset="-128"/>
              </a:rPr>
              <a:t>一陽会病院　看護福祉部　佐藤　周平</a:t>
            </a:r>
            <a:endParaRPr kumimoji="1" lang="en-US" altLang="ja-JP" sz="1400" b="1" dirty="0">
              <a:latin typeface="UD デジタル 教科書体 NK-B" panose="02020700000000000000" pitchFamily="18" charset="-128"/>
              <a:ea typeface="UD デジタル 教科書体 NK-B" panose="02020700000000000000" pitchFamily="18" charset="-128"/>
            </a:endParaRPr>
          </a:p>
          <a:p>
            <a:r>
              <a:rPr kumimoji="1" lang="ja-JP" altLang="en-US" sz="1400" b="1" dirty="0">
                <a:latin typeface="UD デジタル 教科書体 NK-B" panose="02020700000000000000" pitchFamily="18" charset="-128"/>
                <a:ea typeface="UD デジタル 教科書体 NK-B" panose="02020700000000000000" pitchFamily="18" charset="-128"/>
              </a:rPr>
              <a:t>電話：</a:t>
            </a:r>
            <a:r>
              <a:rPr kumimoji="1" lang="en-US" altLang="ja-JP" sz="1400" b="1" dirty="0">
                <a:latin typeface="UD デジタル 教科書体 NK-B" panose="02020700000000000000" pitchFamily="18" charset="-128"/>
                <a:ea typeface="UD デジタル 教科書体 NK-B" panose="02020700000000000000" pitchFamily="18" charset="-128"/>
              </a:rPr>
              <a:t>024-534-6715</a:t>
            </a:r>
          </a:p>
        </p:txBody>
      </p:sp>
      <p:sp>
        <p:nvSpPr>
          <p:cNvPr id="10" name="テキスト ボックス 9"/>
          <p:cNvSpPr txBox="1"/>
          <p:nvPr/>
        </p:nvSpPr>
        <p:spPr>
          <a:xfrm>
            <a:off x="125213" y="9154242"/>
            <a:ext cx="1031663" cy="438838"/>
          </a:xfrm>
          <a:prstGeom prst="rect">
            <a:avLst/>
          </a:prstGeom>
          <a:noFill/>
          <a:ln>
            <a:solidFill>
              <a:schemeClr val="tx1">
                <a:lumMod val="65000"/>
                <a:lumOff val="35000"/>
              </a:schemeClr>
            </a:solidFill>
          </a:ln>
        </p:spPr>
        <p:txBody>
          <a:bodyPr wrap="square" rtlCol="0">
            <a:spAutoFit/>
          </a:bodyPr>
          <a:lstStyle/>
          <a:p>
            <a:pPr algn="ctr">
              <a:lnSpc>
                <a:spcPct val="150000"/>
              </a:lnSpc>
            </a:pPr>
            <a:r>
              <a:rPr kumimoji="1" lang="ja-JP" altLang="en-US" sz="1200" b="1" dirty="0">
                <a:latin typeface="UD デジタル 教科書体 NK-B" panose="02020700000000000000" pitchFamily="18" charset="-128"/>
                <a:ea typeface="UD デジタル 教科書体 NK-B" panose="02020700000000000000" pitchFamily="18" charset="-128"/>
              </a:rPr>
              <a:t>お問合せ先</a:t>
            </a:r>
            <a:endParaRPr kumimoji="1" lang="en-US" altLang="ja-JP" sz="1200" b="1" dirty="0">
              <a:latin typeface="UD デジタル 教科書体 NK-B" panose="02020700000000000000" pitchFamily="18" charset="-128"/>
              <a:ea typeface="UD デジタル 教科書体 NK-B" panose="02020700000000000000" pitchFamily="18" charset="-128"/>
            </a:endParaRPr>
          </a:p>
          <a:p>
            <a:pPr algn="ctr">
              <a:lnSpc>
                <a:spcPts val="300"/>
              </a:lnSpc>
            </a:pPr>
            <a:endParaRPr kumimoji="1" lang="ja-JP" altLang="en-US" sz="1200" b="1" dirty="0"/>
          </a:p>
        </p:txBody>
      </p:sp>
      <p:sp>
        <p:nvSpPr>
          <p:cNvPr id="11" name="テキスト ボックス 10"/>
          <p:cNvSpPr txBox="1"/>
          <p:nvPr/>
        </p:nvSpPr>
        <p:spPr>
          <a:xfrm>
            <a:off x="253412" y="8404322"/>
            <a:ext cx="4096376" cy="338554"/>
          </a:xfrm>
          <a:prstGeom prst="rect">
            <a:avLst/>
          </a:prstGeom>
          <a:noFill/>
        </p:spPr>
        <p:txBody>
          <a:bodyPr wrap="square" rtlCol="0">
            <a:spAutoFit/>
          </a:bodyPr>
          <a:lstStyle/>
          <a:p>
            <a:r>
              <a:rPr kumimoji="1" lang="en-US" altLang="ja-JP" sz="1600" dirty="0">
                <a:latin typeface="UD デジタル 教科書体 NP-B" panose="02020700000000000000" pitchFamily="18" charset="-128"/>
                <a:ea typeface="UD デジタル 教科書体 NP-B" panose="02020700000000000000" pitchFamily="18" charset="-128"/>
              </a:rPr>
              <a:t>【</a:t>
            </a:r>
            <a:r>
              <a:rPr kumimoji="1" lang="ja-JP" altLang="en-US" sz="1600" dirty="0">
                <a:latin typeface="UD デジタル 教科書体 NP-B" panose="02020700000000000000" pitchFamily="18" charset="-128"/>
                <a:ea typeface="UD デジタル 教科書体 NP-B" panose="02020700000000000000" pitchFamily="18" charset="-128"/>
              </a:rPr>
              <a:t>申込締切</a:t>
            </a:r>
            <a:r>
              <a:rPr kumimoji="1" lang="en-US" altLang="ja-JP" sz="1600" dirty="0">
                <a:latin typeface="UD デジタル 教科書体 NP-B" panose="02020700000000000000" pitchFamily="18" charset="-128"/>
                <a:ea typeface="UD デジタル 教科書体 NP-B" panose="02020700000000000000" pitchFamily="18" charset="-128"/>
              </a:rPr>
              <a:t>】</a:t>
            </a:r>
            <a:r>
              <a:rPr kumimoji="1" lang="ja-JP" altLang="en-US" sz="1600" b="1" u="sng" dirty="0">
                <a:latin typeface="UD デジタル 教科書体 NK-B" panose="02020700000000000000" pitchFamily="18" charset="-128"/>
                <a:ea typeface="UD デジタル 教科書体 NK-B" panose="02020700000000000000" pitchFamily="18" charset="-128"/>
              </a:rPr>
              <a:t>令和</a:t>
            </a:r>
            <a:r>
              <a:rPr kumimoji="1" lang="en-US" altLang="ja-JP" sz="1600" b="1" u="sng" dirty="0">
                <a:latin typeface="UD デジタル 教科書体 NK-B" panose="02020700000000000000" pitchFamily="18" charset="-128"/>
                <a:ea typeface="UD デジタル 教科書体 NK-B" panose="02020700000000000000" pitchFamily="18" charset="-128"/>
              </a:rPr>
              <a:t>5</a:t>
            </a:r>
            <a:r>
              <a:rPr kumimoji="1" lang="ja-JP" altLang="en-US" sz="1600" b="1" u="sng" dirty="0">
                <a:latin typeface="UD デジタル 教科書体 NK-B" panose="02020700000000000000" pitchFamily="18" charset="-128"/>
                <a:ea typeface="UD デジタル 教科書体 NK-B" panose="02020700000000000000" pitchFamily="18" charset="-128"/>
              </a:rPr>
              <a:t>年</a:t>
            </a:r>
            <a:r>
              <a:rPr kumimoji="1" lang="en-US" altLang="ja-JP" sz="1600" b="1" u="sng" dirty="0">
                <a:latin typeface="UD デジタル 教科書体 NK-B" panose="02020700000000000000" pitchFamily="18" charset="-128"/>
                <a:ea typeface="UD デジタル 教科書体 NK-B" panose="02020700000000000000" pitchFamily="18" charset="-128"/>
              </a:rPr>
              <a:t>3</a:t>
            </a:r>
            <a:r>
              <a:rPr kumimoji="1" lang="ja-JP" altLang="en-US" sz="1600" b="1" u="sng" dirty="0">
                <a:latin typeface="UD デジタル 教科書体 NK-B" panose="02020700000000000000" pitchFamily="18" charset="-128"/>
                <a:ea typeface="UD デジタル 教科書体 NK-B" panose="02020700000000000000" pitchFamily="18" charset="-128"/>
              </a:rPr>
              <a:t>月</a:t>
            </a:r>
            <a:r>
              <a:rPr kumimoji="1" lang="en-US" altLang="ja-JP" sz="1600" b="1" u="sng" dirty="0">
                <a:latin typeface="UD デジタル 教科書体 NK-B" panose="02020700000000000000" pitchFamily="18" charset="-128"/>
                <a:ea typeface="UD デジタル 教科書体 NK-B" panose="02020700000000000000" pitchFamily="18" charset="-128"/>
              </a:rPr>
              <a:t> 13 </a:t>
            </a:r>
            <a:r>
              <a:rPr kumimoji="1" lang="ja-JP" altLang="en-US" sz="1600" b="1" u="sng" dirty="0">
                <a:latin typeface="UD デジタル 教科書体 NK-B" panose="02020700000000000000" pitchFamily="18" charset="-128"/>
                <a:ea typeface="UD デジタル 教科書体 NK-B" panose="02020700000000000000" pitchFamily="18" charset="-128"/>
              </a:rPr>
              <a:t>日</a:t>
            </a:r>
            <a:r>
              <a:rPr kumimoji="1" lang="en-US" altLang="ja-JP" sz="1600" b="1" u="sng" dirty="0">
                <a:latin typeface="UD デジタル 教科書体 NK-B" panose="02020700000000000000" pitchFamily="18" charset="-128"/>
                <a:ea typeface="UD デジタル 教科書体 NK-B" panose="02020700000000000000" pitchFamily="18" charset="-128"/>
              </a:rPr>
              <a:t>(</a:t>
            </a:r>
            <a:r>
              <a:rPr kumimoji="1" lang="ja-JP" altLang="en-US" sz="1600" b="1" u="sng" dirty="0">
                <a:latin typeface="UD デジタル 教科書体 NK-B" panose="02020700000000000000" pitchFamily="18" charset="-128"/>
                <a:ea typeface="UD デジタル 教科書体 NK-B" panose="02020700000000000000" pitchFamily="18" charset="-128"/>
              </a:rPr>
              <a:t>月 </a:t>
            </a:r>
            <a:r>
              <a:rPr kumimoji="1" lang="en-US" altLang="ja-JP" sz="1600" b="1" u="sng" dirty="0">
                <a:latin typeface="UD デジタル 教科書体 NK-B" panose="02020700000000000000" pitchFamily="18" charset="-128"/>
                <a:ea typeface="UD デジタル 教科書体 NK-B" panose="02020700000000000000" pitchFamily="18" charset="-128"/>
              </a:rPr>
              <a:t>)</a:t>
            </a:r>
            <a:endParaRPr kumimoji="1" lang="en-US" altLang="ja-JP" sz="1600" b="1" dirty="0">
              <a:latin typeface="UD デジタル 教科書体 NK-B" panose="02020700000000000000" pitchFamily="18" charset="-128"/>
              <a:ea typeface="UD デジタル 教科書体 NK-B" panose="02020700000000000000" pitchFamily="18" charset="-128"/>
            </a:endParaRPr>
          </a:p>
        </p:txBody>
      </p:sp>
      <p:sp>
        <p:nvSpPr>
          <p:cNvPr id="12" name="テキスト ボックス 11"/>
          <p:cNvSpPr txBox="1"/>
          <p:nvPr/>
        </p:nvSpPr>
        <p:spPr>
          <a:xfrm>
            <a:off x="1593637" y="6600535"/>
            <a:ext cx="4662143" cy="661720"/>
          </a:xfrm>
          <a:prstGeom prst="rect">
            <a:avLst/>
          </a:prstGeom>
          <a:noFill/>
        </p:spPr>
        <p:txBody>
          <a:bodyPr wrap="square" rtlCol="0">
            <a:spAutoFit/>
          </a:bodyPr>
          <a:lstStyle/>
          <a:p>
            <a:r>
              <a:rPr kumimoji="1" lang="ja-JP" altLang="en-US" sz="1600" b="1" dirty="0">
                <a:latin typeface="UD デジタル 教科書体 NK-B" panose="02020700000000000000" pitchFamily="18" charset="-128"/>
                <a:ea typeface="UD デジタル 教科書体 NK-B" panose="02020700000000000000" pitchFamily="18" charset="-128"/>
              </a:rPr>
              <a:t>福島市市民会館　</a:t>
            </a:r>
            <a:r>
              <a:rPr kumimoji="1" lang="en-US" altLang="ja-JP" sz="1600" b="1" dirty="0">
                <a:latin typeface="UD デジタル 教科書体 NK-B" panose="02020700000000000000" pitchFamily="18" charset="-128"/>
                <a:ea typeface="UD デジタル 教科書体 NK-B" panose="02020700000000000000" pitchFamily="18" charset="-128"/>
              </a:rPr>
              <a:t>501</a:t>
            </a:r>
            <a:r>
              <a:rPr kumimoji="1" lang="ja-JP" altLang="en-US" sz="1600" b="1" dirty="0">
                <a:latin typeface="UD デジタル 教科書体 NK-B" panose="02020700000000000000" pitchFamily="18" charset="-128"/>
                <a:ea typeface="UD デジタル 教科書体 NK-B" panose="02020700000000000000" pitchFamily="18" charset="-128"/>
              </a:rPr>
              <a:t>号室</a:t>
            </a:r>
            <a:r>
              <a:rPr kumimoji="1" lang="ja-JP" altLang="en-US" sz="1400" b="1" dirty="0">
                <a:latin typeface="+mn-ea"/>
              </a:rPr>
              <a:t>　</a:t>
            </a:r>
            <a:endParaRPr kumimoji="1" lang="en-US" altLang="ja-JP" sz="1400" b="1" dirty="0">
              <a:latin typeface="+mn-ea"/>
            </a:endParaRPr>
          </a:p>
          <a:p>
            <a:r>
              <a:rPr kumimoji="1" lang="ja-JP" altLang="en-US" sz="1200" dirty="0">
                <a:latin typeface="+mj-ea"/>
              </a:rPr>
              <a:t>　</a:t>
            </a:r>
            <a:r>
              <a:rPr kumimoji="1" lang="ja-JP" altLang="en-US" sz="1200" dirty="0">
                <a:latin typeface="UD デジタル 教科書体 NP-R" panose="02020400000000000000" pitchFamily="18" charset="-128"/>
                <a:ea typeface="UD デジタル 教科書体 NP-R" panose="02020400000000000000" pitchFamily="18" charset="-128"/>
              </a:rPr>
              <a:t>（福島市霞町</a:t>
            </a:r>
            <a:r>
              <a:rPr kumimoji="1" lang="en-US" altLang="ja-JP" sz="1200" dirty="0">
                <a:latin typeface="UD デジタル 教科書体 NP-R" panose="02020400000000000000" pitchFamily="18" charset="-128"/>
                <a:ea typeface="UD デジタル 教科書体 NP-R" panose="02020400000000000000" pitchFamily="18" charset="-128"/>
              </a:rPr>
              <a:t>1-52</a:t>
            </a:r>
            <a:r>
              <a:rPr kumimoji="1" lang="ja-JP" altLang="en-US" sz="1200" dirty="0">
                <a:latin typeface="UD デジタル 教科書体 NP-R" panose="02020400000000000000" pitchFamily="18" charset="-128"/>
                <a:ea typeface="UD デジタル 教科書体 NP-R" panose="02020400000000000000" pitchFamily="18" charset="-128"/>
              </a:rPr>
              <a:t>）</a:t>
            </a:r>
            <a:endParaRPr kumimoji="1" lang="en-US" altLang="ja-JP" sz="1200" dirty="0">
              <a:latin typeface="UD デジタル 教科書体 NP-R" panose="02020400000000000000" pitchFamily="18" charset="-128"/>
              <a:ea typeface="UD デジタル 教科書体 NP-R" panose="02020400000000000000" pitchFamily="18" charset="-128"/>
            </a:endParaRPr>
          </a:p>
          <a:p>
            <a:pPr lvl="0"/>
            <a:r>
              <a:rPr kumimoji="1" lang="ja-JP" altLang="en-US" sz="900" dirty="0">
                <a:solidFill>
                  <a:prstClr val="black"/>
                </a:solidFill>
                <a:latin typeface="游ゴシック Light" panose="020B0300000000000000" pitchFamily="50" charset="-128"/>
                <a:ea typeface="游ゴシック Light" panose="020B0300000000000000" pitchFamily="50" charset="-128"/>
              </a:rPr>
              <a:t>　　　　　　　　　　　　　　　　　　　　　　　　　　　　　　　　　　　　　　　　　　　　　　　　　　</a:t>
            </a:r>
            <a:endParaRPr kumimoji="1" lang="en-US" altLang="ja-JP" sz="900" dirty="0">
              <a:solidFill>
                <a:prstClr val="black"/>
              </a:solidFill>
              <a:latin typeface="游ゴシック Light" panose="020B0300000000000000" pitchFamily="50" charset="-128"/>
              <a:ea typeface="游ゴシック Light" panose="020B0300000000000000" pitchFamily="50" charset="-128"/>
            </a:endParaRPr>
          </a:p>
        </p:txBody>
      </p:sp>
      <p:sp>
        <p:nvSpPr>
          <p:cNvPr id="25" name="テキスト ボックス 24"/>
          <p:cNvSpPr txBox="1"/>
          <p:nvPr/>
        </p:nvSpPr>
        <p:spPr>
          <a:xfrm>
            <a:off x="4985487" y="204465"/>
            <a:ext cx="958681" cy="276999"/>
          </a:xfrm>
          <a:prstGeom prst="rect">
            <a:avLst/>
          </a:prstGeom>
          <a:solidFill>
            <a:schemeClr val="accent3">
              <a:lumMod val="20000"/>
              <a:lumOff val="80000"/>
            </a:schemeClr>
          </a:solidFill>
          <a:ln>
            <a:solidFill>
              <a:schemeClr val="accent6">
                <a:lumMod val="60000"/>
                <a:lumOff val="4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200" b="1" dirty="0">
                <a:solidFill>
                  <a:schemeClr val="tx1">
                    <a:lumMod val="75000"/>
                    <a:lumOff val="25000"/>
                  </a:schemeClr>
                </a:solidFill>
                <a:latin typeface="UD デジタル 教科書体 NP-B" panose="02020700000000000000" pitchFamily="18" charset="-128"/>
                <a:ea typeface="UD デジタル 教科書体 NP-B" panose="02020700000000000000" pitchFamily="18" charset="-128"/>
              </a:rPr>
              <a:t>参加費無料</a:t>
            </a:r>
          </a:p>
        </p:txBody>
      </p:sp>
      <p:grpSp>
        <p:nvGrpSpPr>
          <p:cNvPr id="27" name="グループ化 26"/>
          <p:cNvGrpSpPr/>
          <p:nvPr/>
        </p:nvGrpSpPr>
        <p:grpSpPr>
          <a:xfrm>
            <a:off x="584768" y="3232552"/>
            <a:ext cx="816190" cy="895544"/>
            <a:chOff x="526229" y="1507133"/>
            <a:chExt cx="816190" cy="1013529"/>
          </a:xfrm>
        </p:grpSpPr>
        <p:grpSp>
          <p:nvGrpSpPr>
            <p:cNvPr id="28" name="グループ化 27"/>
            <p:cNvGrpSpPr/>
            <p:nvPr/>
          </p:nvGrpSpPr>
          <p:grpSpPr>
            <a:xfrm>
              <a:off x="526229" y="1507133"/>
              <a:ext cx="816190" cy="1013529"/>
              <a:chOff x="526229" y="1507133"/>
              <a:chExt cx="816190" cy="1013529"/>
            </a:xfrm>
          </p:grpSpPr>
          <p:sp>
            <p:nvSpPr>
              <p:cNvPr id="30" name="楕円 29"/>
              <p:cNvSpPr/>
              <p:nvPr/>
            </p:nvSpPr>
            <p:spPr>
              <a:xfrm>
                <a:off x="526229" y="1709815"/>
                <a:ext cx="808074" cy="810847"/>
              </a:xfrm>
              <a:prstGeom prst="ellipse">
                <a:avLst/>
              </a:prstGeom>
              <a:solidFill>
                <a:schemeClr val="accent2">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楕円 30"/>
              <p:cNvSpPr/>
              <p:nvPr/>
            </p:nvSpPr>
            <p:spPr>
              <a:xfrm>
                <a:off x="534345" y="1507133"/>
                <a:ext cx="808074" cy="810848"/>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9" name="テキスト ボックス 28"/>
            <p:cNvSpPr txBox="1"/>
            <p:nvPr/>
          </p:nvSpPr>
          <p:spPr>
            <a:xfrm>
              <a:off x="582650" y="1755391"/>
              <a:ext cx="748564" cy="369332"/>
            </a:xfrm>
            <a:prstGeom prst="rect">
              <a:avLst/>
            </a:prstGeom>
            <a:noFill/>
          </p:spPr>
          <p:txBody>
            <a:bodyPr wrap="square" rtlCol="0">
              <a:spAutoFit/>
            </a:bodyPr>
            <a:lstStyle/>
            <a:p>
              <a:pPr algn="ctr"/>
              <a:r>
                <a:rPr kumimoji="1" lang="ja-JP" altLang="en-US" b="1" dirty="0">
                  <a:latin typeface="UD デジタル 教科書体 NP-B" panose="02020700000000000000" pitchFamily="18" charset="-128"/>
                  <a:ea typeface="UD デジタル 教科書体 NP-B" panose="02020700000000000000" pitchFamily="18" charset="-128"/>
                </a:rPr>
                <a:t>講師</a:t>
              </a:r>
            </a:p>
          </p:txBody>
        </p:sp>
      </p:grpSp>
      <p:sp>
        <p:nvSpPr>
          <p:cNvPr id="32" name="正方形/長方形 31"/>
          <p:cNvSpPr/>
          <p:nvPr/>
        </p:nvSpPr>
        <p:spPr>
          <a:xfrm>
            <a:off x="291629" y="4706654"/>
            <a:ext cx="6317943" cy="900246"/>
          </a:xfrm>
          <a:prstGeom prst="rect">
            <a:avLst/>
          </a:prstGeom>
          <a:solidFill>
            <a:schemeClr val="bg1"/>
          </a:solidFill>
          <a:ln>
            <a:solidFill>
              <a:schemeClr val="accent2"/>
            </a:solidFill>
          </a:ln>
        </p:spPr>
        <p:txBody>
          <a:bodyPr wrap="square">
            <a:spAutoFit/>
          </a:bodyPr>
          <a:lstStyle/>
          <a:p>
            <a:r>
              <a:rPr lang="ja-JP" altLang="ja-JP" sz="1050" dirty="0">
                <a:effectLst/>
                <a:latin typeface="+mn-ea"/>
                <a:cs typeface="Times New Roman" panose="02020603050405020304" pitchFamily="18" charset="0"/>
              </a:rPr>
              <a:t>　</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現在、福島市でフードバンク、子ども食堂の事務局をされている吉野さんと運直接的に取り組まれている</a:t>
            </a:r>
            <a:r>
              <a:rPr lang="ja-JP" altLang="en-US" sz="105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江藤さんより</a:t>
            </a:r>
            <a:r>
              <a:rPr lang="ja-JP" altLang="en-US" sz="1050" dirty="0">
                <a:latin typeface="UD デジタル 教科書体 NP-R" panose="02020400000000000000" pitchFamily="18" charset="-128"/>
                <a:ea typeface="UD デジタル 教科書体 NP-R" panose="02020400000000000000" pitchFamily="18" charset="-128"/>
              </a:rPr>
              <a:t>子ども食堂についての概要や現状についてお話していただき、子どもが生活しやすいまちづくりについて考えていきます。</a:t>
            </a:r>
            <a:endParaRPr lang="en-US" altLang="ja-JP" sz="1050" dirty="0">
              <a:latin typeface="UD デジタル 教科書体 NP-R" panose="02020400000000000000" pitchFamily="18" charset="-128"/>
              <a:ea typeface="UD デジタル 教科書体 NP-R" panose="02020400000000000000" pitchFamily="18" charset="-128"/>
            </a:endParaRPr>
          </a:p>
          <a:p>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講演後、</a:t>
            </a:r>
            <a:r>
              <a:rPr lang="ja-JP"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女性や若者に生じやすい悩み（人間関係</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、家族関係</a:t>
            </a:r>
            <a:r>
              <a:rPr lang="ja-JP"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学校関係、</a:t>
            </a:r>
            <a:r>
              <a:rPr lang="en-US"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DV</a:t>
            </a:r>
            <a:r>
              <a:rPr lang="ja-JP"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、妊娠出産、就職</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等</a:t>
            </a:r>
            <a:r>
              <a:rPr lang="ja-JP"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）について、ストレスケアを目的とした</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精神保健福祉士等による</a:t>
            </a:r>
            <a:r>
              <a:rPr lang="ja-JP" altLang="ja-JP"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相談会を</a:t>
            </a:r>
            <a:r>
              <a:rPr lang="ja-JP" altLang="en-US" sz="105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開催いたします。</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33" name="テキスト ボックス 32"/>
          <p:cNvSpPr txBox="1"/>
          <p:nvPr/>
        </p:nvSpPr>
        <p:spPr>
          <a:xfrm>
            <a:off x="1604425" y="5796801"/>
            <a:ext cx="4316953" cy="769441"/>
          </a:xfrm>
          <a:prstGeom prst="rect">
            <a:avLst/>
          </a:prstGeom>
          <a:noFill/>
        </p:spPr>
        <p:txBody>
          <a:bodyPr wrap="square" rtlCol="0">
            <a:spAutoFit/>
          </a:bodyPr>
          <a:lstStyle/>
          <a:p>
            <a:r>
              <a:rPr kumimoji="1" lang="ja-JP" altLang="en-US" sz="2000" dirty="0">
                <a:latin typeface="UD デジタル 教科書体 NK-B" panose="02020700000000000000" pitchFamily="18" charset="-128"/>
                <a:ea typeface="UD デジタル 教科書体 NK-B" panose="02020700000000000000" pitchFamily="18" charset="-128"/>
              </a:rPr>
              <a:t>令和</a:t>
            </a:r>
            <a:r>
              <a:rPr kumimoji="1" lang="en-US" altLang="ja-JP" sz="2000" dirty="0">
                <a:latin typeface="UD デジタル 教科書体 NK-B" panose="02020700000000000000" pitchFamily="18" charset="-128"/>
                <a:ea typeface="UD デジタル 教科書体 NK-B" panose="02020700000000000000" pitchFamily="18" charset="-128"/>
              </a:rPr>
              <a:t>5</a:t>
            </a:r>
            <a:r>
              <a:rPr kumimoji="1" lang="ja-JP" altLang="en-US" sz="2000" dirty="0">
                <a:latin typeface="UD デジタル 教科書体 NK-B" panose="02020700000000000000" pitchFamily="18" charset="-128"/>
                <a:ea typeface="UD デジタル 教科書体 NK-B" panose="02020700000000000000" pitchFamily="18" charset="-128"/>
              </a:rPr>
              <a:t>年</a:t>
            </a:r>
            <a:r>
              <a:rPr kumimoji="1" lang="en-US" altLang="ja-JP" sz="2400" dirty="0">
                <a:latin typeface="UD デジタル 教科書体 NK-B" panose="02020700000000000000" pitchFamily="18" charset="-128"/>
                <a:ea typeface="UD デジタル 教科書体 NK-B" panose="02020700000000000000" pitchFamily="18" charset="-128"/>
              </a:rPr>
              <a:t>3</a:t>
            </a:r>
            <a:r>
              <a:rPr kumimoji="1" lang="ja-JP" altLang="en-US" sz="2400" dirty="0">
                <a:latin typeface="UD デジタル 教科書体 NK-B" panose="02020700000000000000" pitchFamily="18" charset="-128"/>
                <a:ea typeface="UD デジタル 教科書体 NK-B" panose="02020700000000000000" pitchFamily="18" charset="-128"/>
              </a:rPr>
              <a:t>月</a:t>
            </a:r>
            <a:r>
              <a:rPr kumimoji="1" lang="en-US" altLang="ja-JP" sz="2400">
                <a:latin typeface="UD デジタル 教科書体 NK-B" panose="02020700000000000000" pitchFamily="18" charset="-128"/>
                <a:ea typeface="UD デジタル 教科書体 NK-B" panose="02020700000000000000" pitchFamily="18" charset="-128"/>
              </a:rPr>
              <a:t>18 </a:t>
            </a:r>
            <a:r>
              <a:rPr kumimoji="1" lang="ja-JP" altLang="en-US" sz="2400">
                <a:latin typeface="UD デジタル 教科書体 NK-B" panose="02020700000000000000" pitchFamily="18" charset="-128"/>
                <a:ea typeface="UD デジタル 教科書体 NK-B" panose="02020700000000000000" pitchFamily="18" charset="-128"/>
              </a:rPr>
              <a:t>日</a:t>
            </a:r>
            <a:r>
              <a:rPr kumimoji="1" lang="en-US" altLang="ja-JP" sz="2400" dirty="0">
                <a:latin typeface="UD デジタル 教科書体 NK-B" panose="02020700000000000000" pitchFamily="18" charset="-128"/>
                <a:ea typeface="UD デジタル 教科書体 NK-B" panose="02020700000000000000" pitchFamily="18" charset="-128"/>
              </a:rPr>
              <a:t>(</a:t>
            </a:r>
            <a:r>
              <a:rPr kumimoji="1" lang="ja-JP" altLang="en-US" sz="2400" dirty="0">
                <a:latin typeface="UD デジタル 教科書体 NK-B" panose="02020700000000000000" pitchFamily="18" charset="-128"/>
                <a:ea typeface="UD デジタル 教科書体 NK-B" panose="02020700000000000000" pitchFamily="18" charset="-128"/>
              </a:rPr>
              <a:t>土</a:t>
            </a:r>
            <a:r>
              <a:rPr kumimoji="1" lang="en-US" altLang="ja-JP" sz="2400" dirty="0">
                <a:latin typeface="UD デジタル 教科書体 NK-B" panose="02020700000000000000" pitchFamily="18" charset="-128"/>
                <a:ea typeface="UD デジタル 教科書体 NK-B" panose="02020700000000000000" pitchFamily="18" charset="-128"/>
              </a:rPr>
              <a:t>)</a:t>
            </a:r>
          </a:p>
          <a:p>
            <a:r>
              <a:rPr kumimoji="1" lang="en-US" altLang="ja-JP" sz="2000" dirty="0">
                <a:latin typeface="UD デジタル 教科書体 NK-B" panose="02020700000000000000" pitchFamily="18" charset="-128"/>
                <a:ea typeface="UD デジタル 教科書体 NK-B" panose="02020700000000000000" pitchFamily="18" charset="-128"/>
              </a:rPr>
              <a:t>13:00</a:t>
            </a:r>
            <a:r>
              <a:rPr kumimoji="1" lang="ja-JP" altLang="en-US" sz="2000" dirty="0">
                <a:latin typeface="UD デジタル 教科書体 NK-B" panose="02020700000000000000" pitchFamily="18" charset="-128"/>
                <a:ea typeface="UD デジタル 教科書体 NK-B" panose="02020700000000000000" pitchFamily="18" charset="-128"/>
              </a:rPr>
              <a:t>受付　</a:t>
            </a:r>
            <a:r>
              <a:rPr kumimoji="1" lang="en-US" altLang="ja-JP" sz="2000" dirty="0">
                <a:latin typeface="UD デジタル 教科書体 NK-B" panose="02020700000000000000" pitchFamily="18" charset="-128"/>
                <a:ea typeface="UD デジタル 教科書体 NK-B" panose="02020700000000000000" pitchFamily="18" charset="-128"/>
              </a:rPr>
              <a:t>13:30</a:t>
            </a:r>
            <a:r>
              <a:rPr kumimoji="1" lang="ja-JP" altLang="en-US" sz="2000" dirty="0">
                <a:latin typeface="UD デジタル 教科書体 NK-B" panose="02020700000000000000" pitchFamily="18" charset="-128"/>
                <a:ea typeface="UD デジタル 教科書体 NK-B" panose="02020700000000000000" pitchFamily="18" charset="-128"/>
              </a:rPr>
              <a:t>～</a:t>
            </a:r>
            <a:r>
              <a:rPr kumimoji="1" lang="en-US" altLang="ja-JP" sz="2000" dirty="0">
                <a:latin typeface="UD デジタル 教科書体 NK-B" panose="02020700000000000000" pitchFamily="18" charset="-128"/>
                <a:ea typeface="UD デジタル 教科書体 NK-B" panose="02020700000000000000" pitchFamily="18" charset="-128"/>
              </a:rPr>
              <a:t>16:00</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45" name="テキスト ボックス 44">
            <a:extLst>
              <a:ext uri="{FF2B5EF4-FFF2-40B4-BE49-F238E27FC236}">
                <a16:creationId xmlns:a16="http://schemas.microsoft.com/office/drawing/2014/main" id="{CE6AEF7D-9115-B512-A331-0DB5C79C037F}"/>
              </a:ext>
            </a:extLst>
          </p:cNvPr>
          <p:cNvSpPr txBox="1"/>
          <p:nvPr/>
        </p:nvSpPr>
        <p:spPr>
          <a:xfrm>
            <a:off x="1593637" y="7139622"/>
            <a:ext cx="5010950" cy="738664"/>
          </a:xfrm>
          <a:prstGeom prst="rect">
            <a:avLst/>
          </a:prstGeom>
          <a:noFill/>
        </p:spPr>
        <p:txBody>
          <a:bodyPr wrap="square" rtlCol="0">
            <a:spAutoFit/>
          </a:bodyPr>
          <a:lstStyle/>
          <a:p>
            <a:r>
              <a:rPr kumimoji="1" lang="ja-JP" altLang="en-US" sz="1400" dirty="0">
                <a:latin typeface="UD デジタル 教科書体 NP-R" panose="02020400000000000000" pitchFamily="18" charset="-128"/>
                <a:ea typeface="UD デジタル 教科書体 NP-R" panose="02020400000000000000" pitchFamily="18" charset="-128"/>
              </a:rPr>
              <a:t>第一部：吉野さん、江藤さんによる講演会</a:t>
            </a:r>
            <a:r>
              <a:rPr kumimoji="1" lang="en-US" altLang="ja-JP" sz="1400" dirty="0">
                <a:latin typeface="UD デジタル 教科書体 NP-R" panose="02020400000000000000" pitchFamily="18" charset="-128"/>
                <a:ea typeface="UD デジタル 教科書体 NP-R" panose="02020400000000000000" pitchFamily="18" charset="-128"/>
              </a:rPr>
              <a:t>(13:30-15:00)</a:t>
            </a:r>
          </a:p>
          <a:p>
            <a:r>
              <a:rPr kumimoji="1" lang="ja-JP" altLang="en-US" sz="1400" dirty="0">
                <a:latin typeface="UD デジタル 教科書体 NP-R" panose="02020400000000000000" pitchFamily="18" charset="-128"/>
                <a:ea typeface="UD デジタル 教科書体 NP-R" panose="02020400000000000000" pitchFamily="18" charset="-128"/>
              </a:rPr>
              <a:t>第二部：精神保健福祉士等による個別相談会</a:t>
            </a:r>
            <a:endParaRPr kumimoji="1" lang="en-US" altLang="ja-JP" sz="1400" dirty="0">
              <a:latin typeface="UD デジタル 教科書体 NP-R" panose="02020400000000000000" pitchFamily="18" charset="-128"/>
              <a:ea typeface="UD デジタル 教科書体 NP-R" panose="02020400000000000000" pitchFamily="18" charset="-128"/>
            </a:endParaRPr>
          </a:p>
          <a:p>
            <a:r>
              <a:rPr kumimoji="1" lang="en-US" altLang="ja-JP" sz="1400" dirty="0">
                <a:latin typeface="UD デジタル 教科書体 NP-R" panose="02020400000000000000" pitchFamily="18" charset="-128"/>
                <a:ea typeface="UD デジタル 教科書体 NP-R" panose="02020400000000000000" pitchFamily="18" charset="-128"/>
              </a:rPr>
              <a:t>(15:10-16:00)</a:t>
            </a:r>
            <a:r>
              <a:rPr kumimoji="1" lang="ja-JP" altLang="en-US" sz="900" dirty="0">
                <a:solidFill>
                  <a:prstClr val="black"/>
                </a:solidFill>
                <a:latin typeface="游ゴシック Light" panose="020B0300000000000000" pitchFamily="50" charset="-128"/>
                <a:ea typeface="游ゴシック Light" panose="020B0300000000000000" pitchFamily="50" charset="-128"/>
              </a:rPr>
              <a:t>　　　　　　　　　　　　　　　　　　　　　　　　　　　　　　　　　　　　　　　　　　　　　　　　　　　　　　　　　　　　　　　　　　　　　　　　　　　　　　　　　　　　　　　　　　</a:t>
            </a:r>
            <a:endParaRPr kumimoji="1" lang="en-US" altLang="ja-JP" sz="900" dirty="0">
              <a:solidFill>
                <a:prstClr val="black"/>
              </a:solidFill>
              <a:latin typeface="游ゴシック Light" panose="020B0300000000000000" pitchFamily="50" charset="-128"/>
              <a:ea typeface="游ゴシック Light" panose="020B0300000000000000" pitchFamily="50" charset="-128"/>
            </a:endParaRPr>
          </a:p>
        </p:txBody>
      </p:sp>
      <p:sp>
        <p:nvSpPr>
          <p:cNvPr id="4" name="テキスト ボックス 3">
            <a:extLst>
              <a:ext uri="{FF2B5EF4-FFF2-40B4-BE49-F238E27FC236}">
                <a16:creationId xmlns:a16="http://schemas.microsoft.com/office/drawing/2014/main" id="{4704DF30-C9C3-1D56-0F13-CC8BCD5E2A40}"/>
              </a:ext>
            </a:extLst>
          </p:cNvPr>
          <p:cNvSpPr txBox="1"/>
          <p:nvPr/>
        </p:nvSpPr>
        <p:spPr>
          <a:xfrm>
            <a:off x="1821491" y="3272842"/>
            <a:ext cx="3987678" cy="1323439"/>
          </a:xfrm>
          <a:prstGeom prst="rect">
            <a:avLst/>
          </a:prstGeom>
          <a:noFill/>
        </p:spPr>
        <p:txBody>
          <a:bodyPr wrap="square" rtlCol="0">
            <a:spAutoFit/>
          </a:bodyPr>
          <a:lstStyle/>
          <a:p>
            <a:r>
              <a:rPr kumimoji="1" lang="ja-JP" altLang="en-US" sz="1600" dirty="0">
                <a:latin typeface="UD デジタル 教科書体 NP-R" panose="02020400000000000000" pitchFamily="18" charset="-128"/>
                <a:ea typeface="UD デジタル 教科書体 NP-R" panose="02020400000000000000" pitchFamily="18" charset="-128"/>
              </a:rPr>
              <a:t>社会福祉法人　　　　青葉学園</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2400" b="1" dirty="0">
                <a:latin typeface="UD デジタル 教科書体 NP-B" panose="02020700000000000000" pitchFamily="18" charset="-128"/>
                <a:ea typeface="UD デジタル 教科書体 NP-B" panose="02020700000000000000" pitchFamily="18" charset="-128"/>
              </a:rPr>
              <a:t>吉野裕之　氏</a:t>
            </a:r>
            <a:endParaRPr kumimoji="1" lang="en-US" altLang="ja-JP" sz="2400" b="1" dirty="0">
              <a:latin typeface="UD デジタル 教科書体 NP-B" panose="02020700000000000000" pitchFamily="18" charset="-128"/>
              <a:ea typeface="UD デジタル 教科書体 NP-B" panose="02020700000000000000" pitchFamily="18" charset="-128"/>
            </a:endParaRPr>
          </a:p>
          <a:p>
            <a:r>
              <a:rPr kumimoji="1" lang="ja-JP" altLang="en-US" sz="1600" dirty="0">
                <a:latin typeface="UD デジタル 教科書体 NP-R" panose="02020400000000000000" pitchFamily="18" charset="-128"/>
                <a:ea typeface="UD デジタル 教科書体 NP-R" panose="02020400000000000000" pitchFamily="18" charset="-128"/>
              </a:rPr>
              <a:t>特定非営利法人　　　ビーンズふくしま</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2400" b="1">
                <a:latin typeface="UD デジタル 教科書体 NP-R" panose="02020400000000000000" pitchFamily="18" charset="-128"/>
                <a:ea typeface="UD デジタル 教科書体 NP-R" panose="02020400000000000000" pitchFamily="18" charset="-128"/>
              </a:rPr>
              <a:t>江藤大裕　</a:t>
            </a:r>
            <a:r>
              <a:rPr kumimoji="1" lang="ja-JP" altLang="en-US" sz="2400" b="1" dirty="0">
                <a:latin typeface="UD デジタル 教科書体 NP-R" panose="02020400000000000000" pitchFamily="18" charset="-128"/>
                <a:ea typeface="UD デジタル 教科書体 NP-R" panose="02020400000000000000" pitchFamily="18" charset="-128"/>
              </a:rPr>
              <a:t>氏</a:t>
            </a:r>
            <a:endParaRPr kumimoji="1" lang="en-US" altLang="ja-JP" sz="2400" b="1" dirty="0">
              <a:latin typeface="UD デジタル 教科書体 NP-R" panose="02020400000000000000" pitchFamily="18" charset="-128"/>
              <a:ea typeface="UD デジタル 教科書体 NP-R" panose="02020400000000000000" pitchFamily="18" charset="-128"/>
            </a:endParaRPr>
          </a:p>
        </p:txBody>
      </p:sp>
      <p:pic>
        <p:nvPicPr>
          <p:cNvPr id="6" name="図 5">
            <a:extLst>
              <a:ext uri="{FF2B5EF4-FFF2-40B4-BE49-F238E27FC236}">
                <a16:creationId xmlns:a16="http://schemas.microsoft.com/office/drawing/2014/main" id="{F2944D63-0E26-887A-1077-9FB54BD343DF}"/>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273232" y="9250715"/>
            <a:ext cx="1762580" cy="332324"/>
          </a:xfrm>
          <a:prstGeom prst="rect">
            <a:avLst/>
          </a:prstGeom>
        </p:spPr>
      </p:pic>
      <p:grpSp>
        <p:nvGrpSpPr>
          <p:cNvPr id="3" name="グループ化 2">
            <a:extLst>
              <a:ext uri="{FF2B5EF4-FFF2-40B4-BE49-F238E27FC236}">
                <a16:creationId xmlns:a16="http://schemas.microsoft.com/office/drawing/2014/main" id="{B23101D2-E67D-883F-9709-967EB56C1732}"/>
              </a:ext>
            </a:extLst>
          </p:cNvPr>
          <p:cNvGrpSpPr/>
          <p:nvPr/>
        </p:nvGrpSpPr>
        <p:grpSpPr>
          <a:xfrm>
            <a:off x="641045" y="5762706"/>
            <a:ext cx="875412" cy="738663"/>
            <a:chOff x="552895" y="1509502"/>
            <a:chExt cx="875412" cy="835979"/>
          </a:xfrm>
        </p:grpSpPr>
        <p:grpSp>
          <p:nvGrpSpPr>
            <p:cNvPr id="5" name="グループ化 4">
              <a:extLst>
                <a:ext uri="{FF2B5EF4-FFF2-40B4-BE49-F238E27FC236}">
                  <a16:creationId xmlns:a16="http://schemas.microsoft.com/office/drawing/2014/main" id="{0A3B0C57-13B9-B5B5-1131-64EC019506AC}"/>
                </a:ext>
              </a:extLst>
            </p:cNvPr>
            <p:cNvGrpSpPr/>
            <p:nvPr/>
          </p:nvGrpSpPr>
          <p:grpSpPr>
            <a:xfrm>
              <a:off x="552895" y="1509502"/>
              <a:ext cx="875412" cy="835979"/>
              <a:chOff x="552895" y="1509502"/>
              <a:chExt cx="875412" cy="835979"/>
            </a:xfrm>
          </p:grpSpPr>
          <p:sp>
            <p:nvSpPr>
              <p:cNvPr id="8" name="楕円 7">
                <a:extLst>
                  <a:ext uri="{FF2B5EF4-FFF2-40B4-BE49-F238E27FC236}">
                    <a16:creationId xmlns:a16="http://schemas.microsoft.com/office/drawing/2014/main" id="{53BB40A4-C155-2397-D647-50B92A315B1C}"/>
                  </a:ext>
                </a:extLst>
              </p:cNvPr>
              <p:cNvSpPr/>
              <p:nvPr/>
            </p:nvSpPr>
            <p:spPr>
              <a:xfrm>
                <a:off x="620233" y="1534633"/>
                <a:ext cx="808074" cy="810848"/>
              </a:xfrm>
              <a:prstGeom prst="ellipse">
                <a:avLst/>
              </a:prstGeom>
              <a:solidFill>
                <a:schemeClr val="accent2">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楕円 12">
                <a:extLst>
                  <a:ext uri="{FF2B5EF4-FFF2-40B4-BE49-F238E27FC236}">
                    <a16:creationId xmlns:a16="http://schemas.microsoft.com/office/drawing/2014/main" id="{1331F5A6-78AD-5352-1434-4A8E1FEB5118}"/>
                  </a:ext>
                </a:extLst>
              </p:cNvPr>
              <p:cNvSpPr/>
              <p:nvPr/>
            </p:nvSpPr>
            <p:spPr>
              <a:xfrm>
                <a:off x="552895" y="1509502"/>
                <a:ext cx="808074" cy="810848"/>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 name="テキスト ボックス 6">
              <a:extLst>
                <a:ext uri="{FF2B5EF4-FFF2-40B4-BE49-F238E27FC236}">
                  <a16:creationId xmlns:a16="http://schemas.microsoft.com/office/drawing/2014/main" id="{53E79340-C7F5-6DCE-4901-5737CA6B70A8}"/>
                </a:ext>
              </a:extLst>
            </p:cNvPr>
            <p:cNvSpPr txBox="1"/>
            <p:nvPr/>
          </p:nvSpPr>
          <p:spPr>
            <a:xfrm>
              <a:off x="582650" y="1755391"/>
              <a:ext cx="748564" cy="417990"/>
            </a:xfrm>
            <a:prstGeom prst="rect">
              <a:avLst/>
            </a:prstGeom>
            <a:noFill/>
          </p:spPr>
          <p:txBody>
            <a:bodyPr wrap="square" rtlCol="0">
              <a:spAutoFit/>
            </a:bodyPr>
            <a:lstStyle/>
            <a:p>
              <a:pPr algn="ctr"/>
              <a:r>
                <a:rPr kumimoji="1" lang="ja-JP" altLang="en-US" b="1" dirty="0">
                  <a:latin typeface="UD デジタル 教科書体 NP-B" panose="02020700000000000000" pitchFamily="18" charset="-128"/>
                  <a:ea typeface="UD デジタル 教科書体 NP-B" panose="02020700000000000000" pitchFamily="18" charset="-128"/>
                </a:rPr>
                <a:t>日時</a:t>
              </a:r>
            </a:p>
          </p:txBody>
        </p:sp>
      </p:grpSp>
      <p:grpSp>
        <p:nvGrpSpPr>
          <p:cNvPr id="40" name="グループ化 39">
            <a:extLst>
              <a:ext uri="{FF2B5EF4-FFF2-40B4-BE49-F238E27FC236}">
                <a16:creationId xmlns:a16="http://schemas.microsoft.com/office/drawing/2014/main" id="{C2461ED1-B113-D7A6-635B-9F452A18E24B}"/>
              </a:ext>
            </a:extLst>
          </p:cNvPr>
          <p:cNvGrpSpPr/>
          <p:nvPr/>
        </p:nvGrpSpPr>
        <p:grpSpPr>
          <a:xfrm>
            <a:off x="641045" y="6508282"/>
            <a:ext cx="875412" cy="738663"/>
            <a:chOff x="552895" y="1509502"/>
            <a:chExt cx="875412" cy="835979"/>
          </a:xfrm>
        </p:grpSpPr>
        <p:grpSp>
          <p:nvGrpSpPr>
            <p:cNvPr id="46" name="グループ化 45">
              <a:extLst>
                <a:ext uri="{FF2B5EF4-FFF2-40B4-BE49-F238E27FC236}">
                  <a16:creationId xmlns:a16="http://schemas.microsoft.com/office/drawing/2014/main" id="{D54D06C9-4D24-408F-6A16-78CDA066ECF5}"/>
                </a:ext>
              </a:extLst>
            </p:cNvPr>
            <p:cNvGrpSpPr/>
            <p:nvPr/>
          </p:nvGrpSpPr>
          <p:grpSpPr>
            <a:xfrm>
              <a:off x="552895" y="1509502"/>
              <a:ext cx="875412" cy="835979"/>
              <a:chOff x="552895" y="1509502"/>
              <a:chExt cx="875412" cy="835979"/>
            </a:xfrm>
          </p:grpSpPr>
          <p:sp>
            <p:nvSpPr>
              <p:cNvPr id="48" name="楕円 47">
                <a:extLst>
                  <a:ext uri="{FF2B5EF4-FFF2-40B4-BE49-F238E27FC236}">
                    <a16:creationId xmlns:a16="http://schemas.microsoft.com/office/drawing/2014/main" id="{FCEC5025-ADF6-882F-029A-6B903B6E43E6}"/>
                  </a:ext>
                </a:extLst>
              </p:cNvPr>
              <p:cNvSpPr/>
              <p:nvPr/>
            </p:nvSpPr>
            <p:spPr>
              <a:xfrm>
                <a:off x="620233" y="1534633"/>
                <a:ext cx="808074" cy="810848"/>
              </a:xfrm>
              <a:prstGeom prst="ellipse">
                <a:avLst/>
              </a:prstGeom>
              <a:solidFill>
                <a:schemeClr val="accent2">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楕円 48">
                <a:extLst>
                  <a:ext uri="{FF2B5EF4-FFF2-40B4-BE49-F238E27FC236}">
                    <a16:creationId xmlns:a16="http://schemas.microsoft.com/office/drawing/2014/main" id="{27423EAA-B4C0-0AE7-7660-ABB83E3CC11D}"/>
                  </a:ext>
                </a:extLst>
              </p:cNvPr>
              <p:cNvSpPr/>
              <p:nvPr/>
            </p:nvSpPr>
            <p:spPr>
              <a:xfrm>
                <a:off x="552895" y="1509502"/>
                <a:ext cx="808074" cy="810848"/>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7" name="テキスト ボックス 46">
              <a:extLst>
                <a:ext uri="{FF2B5EF4-FFF2-40B4-BE49-F238E27FC236}">
                  <a16:creationId xmlns:a16="http://schemas.microsoft.com/office/drawing/2014/main" id="{6065622B-B23D-8D4B-F59E-54E87E47095F}"/>
                </a:ext>
              </a:extLst>
            </p:cNvPr>
            <p:cNvSpPr txBox="1"/>
            <p:nvPr/>
          </p:nvSpPr>
          <p:spPr>
            <a:xfrm>
              <a:off x="582650" y="1755391"/>
              <a:ext cx="748564" cy="417990"/>
            </a:xfrm>
            <a:prstGeom prst="rect">
              <a:avLst/>
            </a:prstGeom>
            <a:noFill/>
          </p:spPr>
          <p:txBody>
            <a:bodyPr wrap="square" rtlCol="0">
              <a:spAutoFit/>
            </a:bodyPr>
            <a:lstStyle/>
            <a:p>
              <a:pPr algn="ctr"/>
              <a:r>
                <a:rPr kumimoji="1" lang="ja-JP" altLang="en-US" b="1" dirty="0">
                  <a:latin typeface="UD デジタル 教科書体 NP-B" panose="02020700000000000000" pitchFamily="18" charset="-128"/>
                  <a:ea typeface="UD デジタル 教科書体 NP-B" panose="02020700000000000000" pitchFamily="18" charset="-128"/>
                </a:rPr>
                <a:t>場所</a:t>
              </a:r>
              <a:endParaRPr kumimoji="1" lang="en-US" altLang="ja-JP" b="1" dirty="0">
                <a:latin typeface="UD デジタル 教科書体 NP-B" panose="02020700000000000000" pitchFamily="18" charset="-128"/>
                <a:ea typeface="UD デジタル 教科書体 NP-B" panose="02020700000000000000" pitchFamily="18" charset="-128"/>
              </a:endParaRPr>
            </a:p>
          </p:txBody>
        </p:sp>
      </p:grpSp>
      <p:grpSp>
        <p:nvGrpSpPr>
          <p:cNvPr id="50" name="グループ化 49">
            <a:extLst>
              <a:ext uri="{FF2B5EF4-FFF2-40B4-BE49-F238E27FC236}">
                <a16:creationId xmlns:a16="http://schemas.microsoft.com/office/drawing/2014/main" id="{A0A359B4-C3D3-E11B-86A4-8D8B6F67E883}"/>
              </a:ext>
            </a:extLst>
          </p:cNvPr>
          <p:cNvGrpSpPr/>
          <p:nvPr/>
        </p:nvGrpSpPr>
        <p:grpSpPr>
          <a:xfrm>
            <a:off x="631203" y="7237869"/>
            <a:ext cx="875412" cy="738663"/>
            <a:chOff x="552895" y="1509502"/>
            <a:chExt cx="875412" cy="835979"/>
          </a:xfrm>
        </p:grpSpPr>
        <p:grpSp>
          <p:nvGrpSpPr>
            <p:cNvPr id="51" name="グループ化 50">
              <a:extLst>
                <a:ext uri="{FF2B5EF4-FFF2-40B4-BE49-F238E27FC236}">
                  <a16:creationId xmlns:a16="http://schemas.microsoft.com/office/drawing/2014/main" id="{B7394941-2D8F-4DCF-97AE-0EE117D94D98}"/>
                </a:ext>
              </a:extLst>
            </p:cNvPr>
            <p:cNvGrpSpPr/>
            <p:nvPr/>
          </p:nvGrpSpPr>
          <p:grpSpPr>
            <a:xfrm>
              <a:off x="552895" y="1509502"/>
              <a:ext cx="875412" cy="835979"/>
              <a:chOff x="552895" y="1509502"/>
              <a:chExt cx="875412" cy="835979"/>
            </a:xfrm>
          </p:grpSpPr>
          <p:sp>
            <p:nvSpPr>
              <p:cNvPr id="53" name="楕円 52">
                <a:extLst>
                  <a:ext uri="{FF2B5EF4-FFF2-40B4-BE49-F238E27FC236}">
                    <a16:creationId xmlns:a16="http://schemas.microsoft.com/office/drawing/2014/main" id="{33D125F7-DE67-C4FE-82E4-DC424C76D8CF}"/>
                  </a:ext>
                </a:extLst>
              </p:cNvPr>
              <p:cNvSpPr/>
              <p:nvPr/>
            </p:nvSpPr>
            <p:spPr>
              <a:xfrm>
                <a:off x="620233" y="1534633"/>
                <a:ext cx="808074" cy="810848"/>
              </a:xfrm>
              <a:prstGeom prst="ellipse">
                <a:avLst/>
              </a:prstGeom>
              <a:solidFill>
                <a:schemeClr val="accent2">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楕円 53">
                <a:extLst>
                  <a:ext uri="{FF2B5EF4-FFF2-40B4-BE49-F238E27FC236}">
                    <a16:creationId xmlns:a16="http://schemas.microsoft.com/office/drawing/2014/main" id="{2DFD00C1-00D5-1EAA-E28A-0CF331D8FD8C}"/>
                  </a:ext>
                </a:extLst>
              </p:cNvPr>
              <p:cNvSpPr/>
              <p:nvPr/>
            </p:nvSpPr>
            <p:spPr>
              <a:xfrm>
                <a:off x="552895" y="1509502"/>
                <a:ext cx="808074" cy="810848"/>
              </a:xfrm>
              <a:prstGeom prst="ellipse">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2" name="テキスト ボックス 51">
              <a:extLst>
                <a:ext uri="{FF2B5EF4-FFF2-40B4-BE49-F238E27FC236}">
                  <a16:creationId xmlns:a16="http://schemas.microsoft.com/office/drawing/2014/main" id="{2BC6B70C-063F-DD2A-CEDC-1609587CD3E1}"/>
                </a:ext>
              </a:extLst>
            </p:cNvPr>
            <p:cNvSpPr txBox="1"/>
            <p:nvPr/>
          </p:nvSpPr>
          <p:spPr>
            <a:xfrm>
              <a:off x="582650" y="1755391"/>
              <a:ext cx="748564" cy="417990"/>
            </a:xfrm>
            <a:prstGeom prst="rect">
              <a:avLst/>
            </a:prstGeom>
            <a:noFill/>
          </p:spPr>
          <p:txBody>
            <a:bodyPr wrap="square" rtlCol="0">
              <a:spAutoFit/>
            </a:bodyPr>
            <a:lstStyle/>
            <a:p>
              <a:pPr algn="ctr"/>
              <a:r>
                <a:rPr kumimoji="1" lang="ja-JP" altLang="en-US" b="1" dirty="0">
                  <a:latin typeface="UD デジタル 教科書体 NP-B" panose="02020700000000000000" pitchFamily="18" charset="-128"/>
                  <a:ea typeface="UD デジタル 教科書体 NP-B" panose="02020700000000000000" pitchFamily="18" charset="-128"/>
                </a:rPr>
                <a:t>内容</a:t>
              </a:r>
            </a:p>
          </p:txBody>
        </p:sp>
      </p:grpSp>
      <p:pic>
        <p:nvPicPr>
          <p:cNvPr id="2" name="Picture 2" descr="子ども食堂の広がりは日本の共助をどう変えるのか - 特集 - 情報労連リポート">
            <a:extLst>
              <a:ext uri="{FF2B5EF4-FFF2-40B4-BE49-F238E27FC236}">
                <a16:creationId xmlns:a16="http://schemas.microsoft.com/office/drawing/2014/main" id="{58FB6D37-FFE5-6645-F78A-EFC095D79D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424" y="1957914"/>
            <a:ext cx="5896205" cy="112978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ボックス 15">
            <a:extLst>
              <a:ext uri="{FF2B5EF4-FFF2-40B4-BE49-F238E27FC236}">
                <a16:creationId xmlns:a16="http://schemas.microsoft.com/office/drawing/2014/main" id="{59783089-E681-37A3-420E-D1B2CC525B28}"/>
              </a:ext>
            </a:extLst>
          </p:cNvPr>
          <p:cNvSpPr txBox="1"/>
          <p:nvPr/>
        </p:nvSpPr>
        <p:spPr>
          <a:xfrm>
            <a:off x="253413" y="7983445"/>
            <a:ext cx="5080588" cy="461665"/>
          </a:xfrm>
          <a:prstGeom prst="rect">
            <a:avLst/>
          </a:prstGeom>
          <a:noFill/>
        </p:spPr>
        <p:txBody>
          <a:bodyPr wrap="square" rtlCol="0">
            <a:spAutoFit/>
          </a:bodyPr>
          <a:lstStyle/>
          <a:p>
            <a:r>
              <a:rPr kumimoji="1" lang="en-US" altLang="ja-JP" sz="1200" dirty="0"/>
              <a:t>【</a:t>
            </a:r>
            <a:r>
              <a:rPr kumimoji="1" lang="ja-JP" altLang="en-US" sz="1200" dirty="0"/>
              <a:t>申込み</a:t>
            </a:r>
            <a:r>
              <a:rPr kumimoji="1" lang="en-US" altLang="ja-JP" sz="1200" dirty="0"/>
              <a:t>】</a:t>
            </a:r>
            <a:r>
              <a:rPr kumimoji="1" lang="ja-JP" altLang="en-US" sz="1200" dirty="0"/>
              <a:t>裏面参加申込書にご記入いただき</a:t>
            </a:r>
            <a:r>
              <a:rPr kumimoji="1" lang="en-US" altLang="ja-JP" sz="1200" dirty="0"/>
              <a:t>FAX</a:t>
            </a:r>
            <a:r>
              <a:rPr kumimoji="1" lang="ja-JP" altLang="en-US" sz="1200" dirty="0"/>
              <a:t>でお申し込みください。</a:t>
            </a:r>
            <a:endParaRPr kumimoji="1" lang="en-US" altLang="ja-JP" sz="1200" dirty="0"/>
          </a:p>
          <a:p>
            <a:r>
              <a:rPr kumimoji="1" lang="ja-JP" altLang="en-US" sz="1200" dirty="0"/>
              <a:t>　　　　　または右の</a:t>
            </a:r>
            <a:r>
              <a:rPr kumimoji="1" lang="en-US" altLang="ja-JP" sz="1200" dirty="0"/>
              <a:t>QR</a:t>
            </a:r>
            <a:r>
              <a:rPr kumimoji="1" lang="ja-JP" altLang="en-US" sz="1200" dirty="0"/>
              <a:t>コードからの申し込みも可能です　</a:t>
            </a:r>
          </a:p>
        </p:txBody>
      </p:sp>
      <p:pic>
        <p:nvPicPr>
          <p:cNvPr id="1026" name="Picture 2">
            <a:extLst>
              <a:ext uri="{FF2B5EF4-FFF2-40B4-BE49-F238E27FC236}">
                <a16:creationId xmlns:a16="http://schemas.microsoft.com/office/drawing/2014/main" id="{15B6681B-4391-3873-36A7-08D8E8A846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1826" y="7495860"/>
            <a:ext cx="1344683" cy="1344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5370091" y="5429371"/>
            <a:ext cx="1397490" cy="581057"/>
          </a:xfrm>
          <a:prstGeom prst="rect">
            <a:avLst/>
          </a:prstGeom>
          <a:noFill/>
        </p:spPr>
        <p:txBody>
          <a:bodyPr wrap="square" rtlCol="0">
            <a:spAutoFit/>
          </a:bodyPr>
          <a:lstStyle/>
          <a:p>
            <a:pPr algn="ctr"/>
            <a:r>
              <a:rPr lang="zh-TW" altLang="en-US" sz="1588" dirty="0">
                <a:solidFill>
                  <a:schemeClr val="bg1"/>
                </a:solidFill>
                <a:latin typeface="MS PMincho" pitchFamily="18" charset="-128"/>
                <a:ea typeface="MS PMincho" pitchFamily="18" charset="-128"/>
              </a:rPr>
              <a:t>参加</a:t>
            </a:r>
            <a:endParaRPr lang="en-US" altLang="zh-TW" sz="1588" dirty="0">
              <a:solidFill>
                <a:schemeClr val="bg1"/>
              </a:solidFill>
              <a:latin typeface="MS PMincho" pitchFamily="18" charset="-128"/>
              <a:ea typeface="MS PMincho" pitchFamily="18" charset="-128"/>
            </a:endParaRPr>
          </a:p>
          <a:p>
            <a:pPr algn="ctr"/>
            <a:r>
              <a:rPr lang="zh-TW" altLang="en-US" sz="1588" dirty="0">
                <a:solidFill>
                  <a:schemeClr val="bg1"/>
                </a:solidFill>
                <a:latin typeface="MS PMincho" pitchFamily="18" charset="-128"/>
                <a:ea typeface="MS PMincho" pitchFamily="18" charset="-128"/>
              </a:rPr>
              <a:t>無料</a:t>
            </a:r>
          </a:p>
        </p:txBody>
      </p:sp>
      <p:sp>
        <p:nvSpPr>
          <p:cNvPr id="4" name="テキスト ボックス 3"/>
          <p:cNvSpPr txBox="1"/>
          <p:nvPr/>
        </p:nvSpPr>
        <p:spPr>
          <a:xfrm>
            <a:off x="2353981" y="327585"/>
            <a:ext cx="2144701" cy="472437"/>
          </a:xfrm>
          <a:prstGeom prst="rect">
            <a:avLst/>
          </a:prstGeom>
          <a:noFill/>
        </p:spPr>
        <p:txBody>
          <a:bodyPr wrap="square" rtlCol="0">
            <a:spAutoFit/>
          </a:bodyPr>
          <a:lstStyle/>
          <a:p>
            <a:pPr algn="ctr"/>
            <a:r>
              <a:rPr kumimoji="1" lang="ja-JP" altLang="en-US" sz="2470" b="1" dirty="0">
                <a:latin typeface="UD デジタル 教科書体 NK-B" panose="02020700000000000000" pitchFamily="18" charset="-128"/>
                <a:ea typeface="UD デジタル 教科書体 NK-B" panose="02020700000000000000" pitchFamily="18" charset="-128"/>
              </a:rPr>
              <a:t>参加申込書</a:t>
            </a:r>
          </a:p>
        </p:txBody>
      </p:sp>
      <p:sp>
        <p:nvSpPr>
          <p:cNvPr id="6" name="テキスト ボックス 5"/>
          <p:cNvSpPr txBox="1"/>
          <p:nvPr/>
        </p:nvSpPr>
        <p:spPr>
          <a:xfrm>
            <a:off x="908082" y="777554"/>
            <a:ext cx="5578250" cy="830997"/>
          </a:xfrm>
          <a:prstGeom prst="rect">
            <a:avLst/>
          </a:prstGeom>
          <a:noFill/>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｟送付先｠　</a:t>
            </a:r>
            <a:r>
              <a:rPr lang="en-US" altLang="ja-JP" sz="2400" dirty="0">
                <a:solidFill>
                  <a:srgbClr val="FF0000"/>
                </a:solidFill>
                <a:latin typeface="UD デジタル 教科書体 NP-R" panose="02020400000000000000" pitchFamily="18" charset="-128"/>
                <a:ea typeface="UD デジタル 教科書体 NP-R" panose="02020400000000000000" pitchFamily="18" charset="-128"/>
              </a:rPr>
              <a:t>FAX</a:t>
            </a:r>
            <a:r>
              <a:rPr lang="ja-JP" altLang="en-US" sz="2400" dirty="0">
                <a:solidFill>
                  <a:srgbClr val="FF0000"/>
                </a:solidFill>
                <a:latin typeface="UD デジタル 教科書体 NP-R" panose="02020400000000000000" pitchFamily="18" charset="-128"/>
                <a:ea typeface="UD デジタル 教科書体 NP-R" panose="02020400000000000000" pitchFamily="18" charset="-128"/>
              </a:rPr>
              <a:t>：</a:t>
            </a:r>
            <a:r>
              <a:rPr lang="en-US" altLang="ja-JP" sz="2400" dirty="0">
                <a:solidFill>
                  <a:srgbClr val="FF0000"/>
                </a:solidFill>
                <a:latin typeface="UD デジタル 教科書体 NP-R" panose="02020400000000000000" pitchFamily="18" charset="-128"/>
                <a:ea typeface="UD デジタル 教科書体 NP-R" panose="02020400000000000000" pitchFamily="18" charset="-128"/>
              </a:rPr>
              <a:t>024-531-0427</a:t>
            </a:r>
          </a:p>
          <a:p>
            <a:r>
              <a:rPr lang="ja-JP" altLang="en-US" sz="2400"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一陽会病院　相談員　佐藤宛</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p:cNvSpPr txBox="1"/>
          <p:nvPr/>
        </p:nvSpPr>
        <p:spPr>
          <a:xfrm>
            <a:off x="298640" y="1297582"/>
            <a:ext cx="6187692" cy="615553"/>
          </a:xfrm>
          <a:prstGeom prst="rect">
            <a:avLst/>
          </a:prstGeom>
          <a:noFill/>
        </p:spPr>
        <p:txBody>
          <a:bodyPr wrap="square" rtlCol="0">
            <a:spAutoFit/>
          </a:bodyPr>
          <a:lstStyle/>
          <a:p>
            <a:pPr algn="ctr"/>
            <a:endParaRPr kumimoji="1" lang="ja-JP" altLang="en-US" sz="1600" dirty="0">
              <a:ln w="3175">
                <a:noFill/>
                <a:prstDash val="solid"/>
              </a:ln>
            </a:endParaRPr>
          </a:p>
          <a:p>
            <a:pPr algn="r"/>
            <a:r>
              <a:rPr kumimoji="1" lang="ja-JP" altLang="en-US" sz="1600" dirty="0">
                <a:ln w="3175">
                  <a:noFill/>
                  <a:prstDash val="solid"/>
                </a:ln>
              </a:rPr>
              <a:t>　</a:t>
            </a:r>
            <a:r>
              <a:rPr kumimoji="1" lang="ja-JP" altLang="en-US" u="sng" dirty="0">
                <a:latin typeface="UD デジタル 教科書体 NP-R" panose="02020400000000000000" pitchFamily="18" charset="-128"/>
                <a:ea typeface="UD デジタル 教科書体 NP-R" panose="02020400000000000000" pitchFamily="18" charset="-128"/>
              </a:rPr>
              <a:t>申込締切：令和</a:t>
            </a:r>
            <a:r>
              <a:rPr kumimoji="1" lang="en-US" altLang="ja-JP" u="sng" dirty="0">
                <a:latin typeface="UD デジタル 教科書体 NP-R" panose="02020400000000000000" pitchFamily="18" charset="-128"/>
                <a:ea typeface="UD デジタル 教科書体 NP-R" panose="02020400000000000000" pitchFamily="18" charset="-128"/>
              </a:rPr>
              <a:t>5</a:t>
            </a:r>
            <a:r>
              <a:rPr kumimoji="1" lang="ja-JP" altLang="en-US" u="sng" dirty="0">
                <a:latin typeface="UD デジタル 教科書体 NP-R" panose="02020400000000000000" pitchFamily="18" charset="-128"/>
                <a:ea typeface="UD デジタル 教科書体 NP-R" panose="02020400000000000000" pitchFamily="18" charset="-128"/>
              </a:rPr>
              <a:t>年</a:t>
            </a:r>
            <a:r>
              <a:rPr kumimoji="1" lang="en-US" altLang="ja-JP" u="sng" dirty="0">
                <a:latin typeface="UD デジタル 教科書体 NP-R" panose="02020400000000000000" pitchFamily="18" charset="-128"/>
                <a:ea typeface="UD デジタル 教科書体 NP-R" panose="02020400000000000000" pitchFamily="18" charset="-128"/>
              </a:rPr>
              <a:t>3</a:t>
            </a:r>
            <a:r>
              <a:rPr kumimoji="1" lang="ja-JP" altLang="en-US" u="sng" dirty="0">
                <a:latin typeface="UD デジタル 教科書体 NP-R" panose="02020400000000000000" pitchFamily="18" charset="-128"/>
                <a:ea typeface="UD デジタル 教科書体 NP-R" panose="02020400000000000000" pitchFamily="18" charset="-128"/>
              </a:rPr>
              <a:t>月</a:t>
            </a:r>
            <a:r>
              <a:rPr kumimoji="1" lang="en-US" altLang="ja-JP" u="sng" dirty="0">
                <a:latin typeface="UD デジタル 教科書体 NP-R" panose="02020400000000000000" pitchFamily="18" charset="-128"/>
                <a:ea typeface="UD デジタル 教科書体 NP-R" panose="02020400000000000000" pitchFamily="18" charset="-128"/>
              </a:rPr>
              <a:t>13</a:t>
            </a:r>
            <a:r>
              <a:rPr kumimoji="1" lang="ja-JP" altLang="en-US" u="sng" dirty="0">
                <a:latin typeface="UD デジタル 教科書体 NP-R" panose="02020400000000000000" pitchFamily="18" charset="-128"/>
                <a:ea typeface="UD デジタル 教科書体 NP-R" panose="02020400000000000000" pitchFamily="18" charset="-128"/>
              </a:rPr>
              <a:t>日（月）</a:t>
            </a:r>
            <a:endParaRPr kumimoji="1" lang="en-US" altLang="ja-JP" u="sng" dirty="0">
              <a:latin typeface="UD デジタル 教科書体 NP-R" panose="02020400000000000000" pitchFamily="18" charset="-128"/>
              <a:ea typeface="UD デジタル 教科書体 NP-R" panose="02020400000000000000" pitchFamily="18" charset="-128"/>
            </a:endParaRPr>
          </a:p>
        </p:txBody>
      </p:sp>
      <p:sp>
        <p:nvSpPr>
          <p:cNvPr id="10" name="テキスト ボックス 9"/>
          <p:cNvSpPr txBox="1"/>
          <p:nvPr/>
        </p:nvSpPr>
        <p:spPr>
          <a:xfrm>
            <a:off x="2170780" y="3169436"/>
            <a:ext cx="3898055" cy="336695"/>
          </a:xfrm>
          <a:prstGeom prst="rect">
            <a:avLst/>
          </a:prstGeom>
          <a:noFill/>
        </p:spPr>
        <p:txBody>
          <a:bodyPr wrap="square" rtlCol="0">
            <a:spAutoFit/>
          </a:bodyPr>
          <a:lstStyle/>
          <a:p>
            <a:r>
              <a:rPr kumimoji="1" lang="ja-JP" altLang="en-US" sz="1588" dirty="0"/>
              <a:t>令和</a:t>
            </a:r>
            <a:r>
              <a:rPr lang="en-US" altLang="ja-JP" sz="1588" dirty="0"/>
              <a:t>3</a:t>
            </a:r>
            <a:r>
              <a:rPr kumimoji="1" lang="ja-JP" altLang="en-US" sz="1588" dirty="0"/>
              <a:t>年</a:t>
            </a:r>
            <a:r>
              <a:rPr kumimoji="1" lang="en-US" altLang="ja-JP" sz="1588" dirty="0"/>
              <a:t>10</a:t>
            </a:r>
            <a:r>
              <a:rPr kumimoji="1" lang="ja-JP" altLang="en-US" sz="1588" dirty="0"/>
              <a:t>月</a:t>
            </a:r>
            <a:r>
              <a:rPr kumimoji="1" lang="en-US" altLang="ja-JP" sz="1588" dirty="0"/>
              <a:t>19</a:t>
            </a:r>
            <a:r>
              <a:rPr kumimoji="1" lang="ja-JP" altLang="en-US" sz="1588" dirty="0"/>
              <a:t>日（火）開催</a:t>
            </a:r>
          </a:p>
        </p:txBody>
      </p:sp>
      <p:graphicFrame>
        <p:nvGraphicFramePr>
          <p:cNvPr id="7" name="表 6"/>
          <p:cNvGraphicFramePr>
            <a:graphicFrameLocks noGrp="1"/>
          </p:cNvGraphicFramePr>
          <p:nvPr>
            <p:extLst>
              <p:ext uri="{D42A27DB-BD31-4B8C-83A1-F6EECF244321}">
                <p14:modId xmlns:p14="http://schemas.microsoft.com/office/powerpoint/2010/main" val="1360618150"/>
              </p:ext>
            </p:extLst>
          </p:nvPr>
        </p:nvGraphicFramePr>
        <p:xfrm>
          <a:off x="369000" y="2113701"/>
          <a:ext cx="6120000" cy="1473959"/>
        </p:xfrm>
        <a:graphic>
          <a:graphicData uri="http://schemas.openxmlformats.org/drawingml/2006/table">
            <a:tbl>
              <a:tblPr firstRow="1" bandRow="1">
                <a:tableStyleId>{073A0DAA-6AF3-43AB-8588-CEC1D06C72B9}</a:tableStyleId>
              </a:tblPr>
              <a:tblGrid>
                <a:gridCol w="1993135">
                  <a:extLst>
                    <a:ext uri="{9D8B030D-6E8A-4147-A177-3AD203B41FA5}">
                      <a16:colId xmlns:a16="http://schemas.microsoft.com/office/drawing/2014/main" val="3268341017"/>
                    </a:ext>
                  </a:extLst>
                </a:gridCol>
                <a:gridCol w="4126865">
                  <a:extLst>
                    <a:ext uri="{9D8B030D-6E8A-4147-A177-3AD203B41FA5}">
                      <a16:colId xmlns:a16="http://schemas.microsoft.com/office/drawing/2014/main" val="3112614301"/>
                    </a:ext>
                  </a:extLst>
                </a:gridCol>
              </a:tblGrid>
              <a:tr h="404271">
                <a:tc>
                  <a:txBody>
                    <a:bodyPr/>
                    <a:lstStyle/>
                    <a:p>
                      <a:pPr algn="ctr"/>
                      <a:r>
                        <a:rPr kumimoji="1" lang="ja-JP" altLang="en-US" sz="1100" dirty="0">
                          <a:solidFill>
                            <a:schemeClr val="tx1"/>
                          </a:solidFill>
                          <a:latin typeface="+mn-ea"/>
                          <a:ea typeface="+mn-ea"/>
                        </a:rPr>
                        <a:t>氏　名</a:t>
                      </a:r>
                      <a:endParaRPr kumimoji="1" lang="en-US" altLang="ja-JP" sz="1100" dirty="0">
                        <a:solidFill>
                          <a:schemeClr val="tx1"/>
                        </a:solidFill>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tx1"/>
                          </a:solidFill>
                          <a:latin typeface="+mn-ea"/>
                          <a:ea typeface="+mn-ea"/>
                        </a:rPr>
                        <a:t>連絡先</a:t>
                      </a:r>
                      <a:endParaRPr kumimoji="1" lang="en-US" altLang="ja-JP" sz="1100" dirty="0">
                        <a:solidFill>
                          <a:schemeClr val="tx1"/>
                        </a:solidFill>
                        <a:latin typeface="+mn-ea"/>
                        <a:ea typeface="+mn-ea"/>
                      </a:endParaRPr>
                    </a:p>
                    <a:p>
                      <a:pPr algn="ctr"/>
                      <a:r>
                        <a:rPr kumimoji="1" lang="ja-JP" altLang="en-US" sz="1000" dirty="0">
                          <a:solidFill>
                            <a:schemeClr val="tx1"/>
                          </a:solidFill>
                          <a:latin typeface="+mn-ea"/>
                          <a:ea typeface="+mn-ea"/>
                        </a:rPr>
                        <a:t>（新型コロナ感染症対策のため、ご協力ください）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203779"/>
                  </a:ext>
                </a:extLst>
              </a:tr>
              <a:tr h="508563">
                <a:tc>
                  <a:txBody>
                    <a:bodyPr/>
                    <a:lstStyle/>
                    <a:p>
                      <a:pPr algn="l"/>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500" dirty="0"/>
                        <a:t> </a:t>
                      </a:r>
                      <a:r>
                        <a:rPr kumimoji="1" lang="en-US" altLang="ja-JP" sz="1200" dirty="0"/>
                        <a:t>TEL</a:t>
                      </a:r>
                      <a:r>
                        <a:rPr kumimoji="1" lang="en-US" altLang="ja-JP" sz="1200" baseline="0" dirty="0"/>
                        <a:t> </a:t>
                      </a:r>
                      <a:r>
                        <a:rPr kumimoji="1" lang="ja-JP" altLang="en-US" sz="1200" dirty="0"/>
                        <a:t>：</a:t>
                      </a:r>
                      <a:endParaRPr kumimoji="1" lang="en-US" altLang="ja-JP" sz="1200" dirty="0">
                        <a:solidFill>
                          <a:schemeClr val="bg2">
                            <a:lumMod val="75000"/>
                          </a:schemeClr>
                        </a:solidFill>
                      </a:endParaRPr>
                    </a:p>
                    <a:p>
                      <a:pPr algn="l"/>
                      <a:r>
                        <a:rPr kumimoji="1" lang="en-US" altLang="ja-JP" sz="1200" dirty="0"/>
                        <a:t>Mail</a:t>
                      </a:r>
                      <a:r>
                        <a:rPr kumimoji="1" lang="ja-JP" altLang="en-US" sz="1200" dirty="0"/>
                        <a:t>：</a:t>
                      </a:r>
                      <a:endParaRPr kumimoji="1" lang="ja-JP" altLang="en-US" sz="900" dirty="0">
                        <a:solidFill>
                          <a:schemeClr val="bg2">
                            <a:lumMod val="75000"/>
                          </a:schemeClr>
                        </a:solidFill>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856616"/>
                  </a:ext>
                </a:extLst>
              </a:tr>
              <a:tr h="250509">
                <a:tc>
                  <a:txBody>
                    <a:bodyPr/>
                    <a:lstStyle/>
                    <a:p>
                      <a:pPr algn="ctr"/>
                      <a:r>
                        <a:rPr kumimoji="1" lang="ja-JP" altLang="en-US" sz="1100" b="1" dirty="0">
                          <a:latin typeface="+mn-ea"/>
                          <a:ea typeface="+mn-ea"/>
                        </a:rPr>
                        <a:t>お住まいの市町村</a:t>
                      </a:r>
                      <a:r>
                        <a:rPr kumimoji="1" lang="ja-JP" altLang="en-US" sz="900" b="1" dirty="0">
                          <a:latin typeface="+mn-ea"/>
                          <a:ea typeface="+mn-ea"/>
                        </a:rPr>
                        <a:t>（地区まで）</a:t>
                      </a:r>
                      <a:endParaRPr kumimoji="1" lang="ja-JP" altLang="en-US" sz="1100" b="1" dirty="0">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個別相談</a:t>
                      </a:r>
                      <a:endParaRPr kumimoji="1" lang="ja-JP" altLang="en-US" sz="1000" b="1" dirty="0">
                        <a:latin typeface="+mn-ea"/>
                        <a:ea typeface="+mn-ea"/>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0687839"/>
                  </a:ext>
                </a:extLst>
              </a:tr>
              <a:tr h="310616">
                <a:tc>
                  <a:txBody>
                    <a:bodyPr/>
                    <a:lstStyle/>
                    <a:p>
                      <a:pPr algn="ctr"/>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希望する　　希望しない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276068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919974138"/>
              </p:ext>
            </p:extLst>
          </p:nvPr>
        </p:nvGraphicFramePr>
        <p:xfrm>
          <a:off x="366332" y="3586453"/>
          <a:ext cx="6120000" cy="1473959"/>
        </p:xfrm>
        <a:graphic>
          <a:graphicData uri="http://schemas.openxmlformats.org/drawingml/2006/table">
            <a:tbl>
              <a:tblPr firstRow="1" bandRow="1">
                <a:tableStyleId>{073A0DAA-6AF3-43AB-8588-CEC1D06C72B9}</a:tableStyleId>
              </a:tblPr>
              <a:tblGrid>
                <a:gridCol w="1993135">
                  <a:extLst>
                    <a:ext uri="{9D8B030D-6E8A-4147-A177-3AD203B41FA5}">
                      <a16:colId xmlns:a16="http://schemas.microsoft.com/office/drawing/2014/main" val="3268341017"/>
                    </a:ext>
                  </a:extLst>
                </a:gridCol>
                <a:gridCol w="4126865">
                  <a:extLst>
                    <a:ext uri="{9D8B030D-6E8A-4147-A177-3AD203B41FA5}">
                      <a16:colId xmlns:a16="http://schemas.microsoft.com/office/drawing/2014/main" val="3112614301"/>
                    </a:ext>
                  </a:extLst>
                </a:gridCol>
              </a:tblGrid>
              <a:tr h="404271">
                <a:tc>
                  <a:txBody>
                    <a:bodyPr/>
                    <a:lstStyle/>
                    <a:p>
                      <a:pPr algn="ctr"/>
                      <a:r>
                        <a:rPr kumimoji="1" lang="ja-JP" altLang="en-US" sz="1100" dirty="0">
                          <a:solidFill>
                            <a:schemeClr val="tx1"/>
                          </a:solidFill>
                          <a:latin typeface="+mn-ea"/>
                          <a:ea typeface="+mn-ea"/>
                        </a:rPr>
                        <a:t>氏　名</a:t>
                      </a:r>
                      <a:endParaRPr kumimoji="1" lang="en-US" altLang="ja-JP" sz="1100" dirty="0">
                        <a:solidFill>
                          <a:schemeClr val="tx1"/>
                        </a:solidFill>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tx1"/>
                          </a:solidFill>
                          <a:latin typeface="+mn-ea"/>
                          <a:ea typeface="+mn-ea"/>
                        </a:rPr>
                        <a:t>連絡先</a:t>
                      </a:r>
                      <a:endParaRPr kumimoji="1" lang="en-US" altLang="ja-JP" sz="1100" dirty="0">
                        <a:solidFill>
                          <a:schemeClr val="tx1"/>
                        </a:solidFill>
                        <a:latin typeface="+mn-ea"/>
                        <a:ea typeface="+mn-ea"/>
                      </a:endParaRPr>
                    </a:p>
                    <a:p>
                      <a:pPr algn="ctr"/>
                      <a:r>
                        <a:rPr kumimoji="1" lang="ja-JP" altLang="en-US" sz="1000" dirty="0">
                          <a:solidFill>
                            <a:schemeClr val="tx1"/>
                          </a:solidFill>
                          <a:latin typeface="+mn-ea"/>
                          <a:ea typeface="+mn-ea"/>
                        </a:rPr>
                        <a:t>（新型コロナ感染症対策のため、ご協力ください）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203779"/>
                  </a:ext>
                </a:extLst>
              </a:tr>
              <a:tr h="508563">
                <a:tc>
                  <a:txBody>
                    <a:bodyPr/>
                    <a:lstStyle/>
                    <a:p>
                      <a:pPr algn="l"/>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500" dirty="0"/>
                        <a:t> </a:t>
                      </a:r>
                      <a:r>
                        <a:rPr kumimoji="1" lang="en-US" altLang="ja-JP" sz="1200" dirty="0"/>
                        <a:t>TEL</a:t>
                      </a:r>
                      <a:r>
                        <a:rPr kumimoji="1" lang="en-US" altLang="ja-JP" sz="1200" baseline="0" dirty="0"/>
                        <a:t> </a:t>
                      </a:r>
                      <a:r>
                        <a:rPr kumimoji="1" lang="ja-JP" altLang="en-US" sz="1200" dirty="0"/>
                        <a:t>：</a:t>
                      </a:r>
                      <a:endParaRPr kumimoji="1" lang="en-US" altLang="ja-JP" sz="1200" dirty="0">
                        <a:solidFill>
                          <a:schemeClr val="bg2">
                            <a:lumMod val="75000"/>
                          </a:schemeClr>
                        </a:solidFill>
                      </a:endParaRPr>
                    </a:p>
                    <a:p>
                      <a:pPr algn="l"/>
                      <a:r>
                        <a:rPr kumimoji="1" lang="en-US" altLang="ja-JP" sz="1200" dirty="0"/>
                        <a:t>Mail</a:t>
                      </a:r>
                      <a:r>
                        <a:rPr kumimoji="1" lang="ja-JP" altLang="en-US" sz="1200" dirty="0"/>
                        <a:t>：</a:t>
                      </a:r>
                      <a:endParaRPr kumimoji="1" lang="ja-JP" altLang="en-US" sz="900" dirty="0">
                        <a:solidFill>
                          <a:schemeClr val="bg2">
                            <a:lumMod val="75000"/>
                          </a:schemeClr>
                        </a:solidFill>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856616"/>
                  </a:ext>
                </a:extLst>
              </a:tr>
              <a:tr h="250509">
                <a:tc>
                  <a:txBody>
                    <a:bodyPr/>
                    <a:lstStyle/>
                    <a:p>
                      <a:pPr algn="ctr"/>
                      <a:r>
                        <a:rPr kumimoji="1" lang="ja-JP" altLang="en-US" sz="1100" b="1" dirty="0">
                          <a:latin typeface="+mn-ea"/>
                          <a:ea typeface="+mn-ea"/>
                        </a:rPr>
                        <a:t>お住まいの市町村</a:t>
                      </a:r>
                      <a:r>
                        <a:rPr kumimoji="1" lang="ja-JP" altLang="en-US" sz="900" b="1" dirty="0">
                          <a:latin typeface="+mn-ea"/>
                          <a:ea typeface="+mn-ea"/>
                        </a:rPr>
                        <a:t>（地区まで）</a:t>
                      </a:r>
                      <a:endParaRPr kumimoji="1" lang="ja-JP" altLang="en-US" sz="1100" b="1" dirty="0">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個別相談</a:t>
                      </a:r>
                      <a:endParaRPr kumimoji="1" lang="ja-JP" altLang="en-US" sz="1000" b="1" dirty="0">
                        <a:latin typeface="+mn-ea"/>
                        <a:ea typeface="+mn-ea"/>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0687839"/>
                  </a:ext>
                </a:extLst>
              </a:tr>
              <a:tr h="310616">
                <a:tc>
                  <a:txBody>
                    <a:bodyPr/>
                    <a:lstStyle/>
                    <a:p>
                      <a:pPr algn="ctr"/>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希望する　希望しない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276068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454826897"/>
              </p:ext>
            </p:extLst>
          </p:nvPr>
        </p:nvGraphicFramePr>
        <p:xfrm>
          <a:off x="366332" y="5058704"/>
          <a:ext cx="6120000" cy="1473959"/>
        </p:xfrm>
        <a:graphic>
          <a:graphicData uri="http://schemas.openxmlformats.org/drawingml/2006/table">
            <a:tbl>
              <a:tblPr firstRow="1" bandRow="1">
                <a:tableStyleId>{073A0DAA-6AF3-43AB-8588-CEC1D06C72B9}</a:tableStyleId>
              </a:tblPr>
              <a:tblGrid>
                <a:gridCol w="1993135">
                  <a:extLst>
                    <a:ext uri="{9D8B030D-6E8A-4147-A177-3AD203B41FA5}">
                      <a16:colId xmlns:a16="http://schemas.microsoft.com/office/drawing/2014/main" val="3268341017"/>
                    </a:ext>
                  </a:extLst>
                </a:gridCol>
                <a:gridCol w="4126865">
                  <a:extLst>
                    <a:ext uri="{9D8B030D-6E8A-4147-A177-3AD203B41FA5}">
                      <a16:colId xmlns:a16="http://schemas.microsoft.com/office/drawing/2014/main" val="3112614301"/>
                    </a:ext>
                  </a:extLst>
                </a:gridCol>
              </a:tblGrid>
              <a:tr h="404271">
                <a:tc>
                  <a:txBody>
                    <a:bodyPr/>
                    <a:lstStyle/>
                    <a:p>
                      <a:pPr algn="ctr"/>
                      <a:r>
                        <a:rPr kumimoji="1" lang="ja-JP" altLang="en-US" sz="1100" dirty="0">
                          <a:solidFill>
                            <a:schemeClr val="tx1"/>
                          </a:solidFill>
                          <a:latin typeface="+mn-ea"/>
                          <a:ea typeface="+mn-ea"/>
                        </a:rPr>
                        <a:t>氏　名</a:t>
                      </a:r>
                      <a:endParaRPr kumimoji="1" lang="en-US" altLang="ja-JP" sz="1100" dirty="0">
                        <a:solidFill>
                          <a:schemeClr val="tx1"/>
                        </a:solidFill>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tx1"/>
                          </a:solidFill>
                          <a:latin typeface="+mn-ea"/>
                          <a:ea typeface="+mn-ea"/>
                        </a:rPr>
                        <a:t>連絡先</a:t>
                      </a:r>
                      <a:endParaRPr kumimoji="1" lang="en-US" altLang="ja-JP" sz="1100" dirty="0">
                        <a:solidFill>
                          <a:schemeClr val="tx1"/>
                        </a:solidFill>
                        <a:latin typeface="+mn-ea"/>
                        <a:ea typeface="+mn-ea"/>
                      </a:endParaRPr>
                    </a:p>
                    <a:p>
                      <a:pPr algn="ctr"/>
                      <a:r>
                        <a:rPr kumimoji="1" lang="ja-JP" altLang="en-US" sz="1000" dirty="0">
                          <a:solidFill>
                            <a:schemeClr val="tx1"/>
                          </a:solidFill>
                          <a:latin typeface="+mn-ea"/>
                          <a:ea typeface="+mn-ea"/>
                        </a:rPr>
                        <a:t>（新型コロナ感染症対策のため、ご協力ください）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203779"/>
                  </a:ext>
                </a:extLst>
              </a:tr>
              <a:tr h="508563">
                <a:tc>
                  <a:txBody>
                    <a:bodyPr/>
                    <a:lstStyle/>
                    <a:p>
                      <a:pPr algn="l"/>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500" dirty="0"/>
                        <a:t> </a:t>
                      </a:r>
                      <a:r>
                        <a:rPr kumimoji="1" lang="en-US" altLang="ja-JP" sz="1200" dirty="0"/>
                        <a:t>TEL</a:t>
                      </a:r>
                      <a:r>
                        <a:rPr kumimoji="1" lang="en-US" altLang="ja-JP" sz="1200" baseline="0" dirty="0"/>
                        <a:t> </a:t>
                      </a:r>
                      <a:r>
                        <a:rPr kumimoji="1" lang="ja-JP" altLang="en-US" sz="1200" dirty="0"/>
                        <a:t>：</a:t>
                      </a:r>
                      <a:endParaRPr kumimoji="1" lang="en-US" altLang="ja-JP" sz="1200" dirty="0">
                        <a:solidFill>
                          <a:schemeClr val="bg2">
                            <a:lumMod val="75000"/>
                          </a:schemeClr>
                        </a:solidFill>
                      </a:endParaRPr>
                    </a:p>
                    <a:p>
                      <a:pPr algn="l"/>
                      <a:r>
                        <a:rPr kumimoji="1" lang="en-US" altLang="ja-JP" sz="1200" dirty="0"/>
                        <a:t>Mail</a:t>
                      </a:r>
                      <a:r>
                        <a:rPr kumimoji="1" lang="ja-JP" altLang="en-US" sz="1200" dirty="0"/>
                        <a:t>：</a:t>
                      </a:r>
                      <a:endParaRPr kumimoji="1" lang="ja-JP" altLang="en-US" sz="900" dirty="0">
                        <a:solidFill>
                          <a:schemeClr val="bg2">
                            <a:lumMod val="75000"/>
                          </a:schemeClr>
                        </a:solidFill>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856616"/>
                  </a:ext>
                </a:extLst>
              </a:tr>
              <a:tr h="250509">
                <a:tc>
                  <a:txBody>
                    <a:bodyPr/>
                    <a:lstStyle/>
                    <a:p>
                      <a:pPr algn="ctr"/>
                      <a:r>
                        <a:rPr kumimoji="1" lang="ja-JP" altLang="en-US" sz="1100" b="1" dirty="0">
                          <a:latin typeface="+mn-ea"/>
                          <a:ea typeface="+mn-ea"/>
                        </a:rPr>
                        <a:t>お住まいの市町村</a:t>
                      </a:r>
                      <a:r>
                        <a:rPr kumimoji="1" lang="ja-JP" altLang="en-US" sz="900" b="1" dirty="0">
                          <a:latin typeface="+mn-ea"/>
                          <a:ea typeface="+mn-ea"/>
                        </a:rPr>
                        <a:t>（地区まで）</a:t>
                      </a:r>
                      <a:endParaRPr kumimoji="1" lang="ja-JP" altLang="en-US" sz="1100" b="1" dirty="0">
                        <a:latin typeface="+mn-ea"/>
                        <a:ea typeface="+mn-ea"/>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個別相談</a:t>
                      </a:r>
                      <a:endParaRPr kumimoji="1" lang="ja-JP" altLang="en-US" sz="1000" b="1" dirty="0">
                        <a:latin typeface="+mn-ea"/>
                        <a:ea typeface="+mn-ea"/>
                      </a:endParaRP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0687839"/>
                  </a:ext>
                </a:extLst>
              </a:tr>
              <a:tr h="310616">
                <a:tc>
                  <a:txBody>
                    <a:bodyPr/>
                    <a:lstStyle/>
                    <a:p>
                      <a:pPr algn="ctr"/>
                      <a:endParaRPr kumimoji="1" lang="ja-JP" altLang="en-US" sz="1200" dirty="0">
                        <a:solidFill>
                          <a:schemeClr val="bg2">
                            <a:lumMod val="75000"/>
                          </a:schemeClr>
                        </a:solidFill>
                      </a:endParaRPr>
                    </a:p>
                  </a:txBody>
                  <a:tcPr marL="80649" marR="80649" marT="40325" marB="40325"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dirty="0">
                          <a:solidFill>
                            <a:schemeClr val="tx1"/>
                          </a:solidFill>
                        </a:rPr>
                        <a:t>希望する　希望しない</a:t>
                      </a:r>
                    </a:p>
                  </a:txBody>
                  <a:tcPr marL="80649" marR="80649" marT="40325" marB="40325"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2760683"/>
                  </a:ext>
                </a:extLst>
              </a:tr>
            </a:tbl>
          </a:graphicData>
        </a:graphic>
      </p:graphicFrame>
      <p:sp>
        <p:nvSpPr>
          <p:cNvPr id="5" name="角丸四角形 4"/>
          <p:cNvSpPr/>
          <p:nvPr/>
        </p:nvSpPr>
        <p:spPr>
          <a:xfrm>
            <a:off x="3748185" y="7817578"/>
            <a:ext cx="240992" cy="54213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AB384937-8856-47D0-B13B-8FB7263B7F64}"/>
              </a:ext>
            </a:extLst>
          </p:cNvPr>
          <p:cNvSpPr/>
          <p:nvPr/>
        </p:nvSpPr>
        <p:spPr>
          <a:xfrm>
            <a:off x="366333" y="6733730"/>
            <a:ext cx="6119999" cy="111840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BFEB212-79B5-440B-92D9-41A3B9D3A78B}"/>
              </a:ext>
            </a:extLst>
          </p:cNvPr>
          <p:cNvSpPr txBox="1"/>
          <p:nvPr/>
        </p:nvSpPr>
        <p:spPr>
          <a:xfrm>
            <a:off x="543532" y="6839689"/>
            <a:ext cx="3953841" cy="523220"/>
          </a:xfrm>
          <a:prstGeom prst="rect">
            <a:avLst/>
          </a:prstGeom>
          <a:noFill/>
        </p:spPr>
        <p:txBody>
          <a:bodyPr wrap="square" rtlCol="0">
            <a:spAutoFit/>
          </a:bodyPr>
          <a:lstStyle/>
          <a:p>
            <a:r>
              <a:rPr kumimoji="1" lang="ja-JP" altLang="en-US" sz="1400" dirty="0">
                <a:latin typeface="UD デジタル 教科書体 N-R" panose="02020400000000000000" pitchFamily="17" charset="-128"/>
                <a:ea typeface="UD デジタル 教科書体 N-R" panose="02020400000000000000" pitchFamily="17" charset="-128"/>
              </a:rPr>
              <a:t>車いす等、配慮が必要な方はお知らせください。</a:t>
            </a:r>
            <a:endParaRPr kumimoji="1" lang="en-US" altLang="ja-JP" sz="1400" dirty="0">
              <a:latin typeface="UD デジタル 教科書体 N-R" panose="02020400000000000000" pitchFamily="17" charset="-128"/>
              <a:ea typeface="UD デジタル 教科書体 N-R" panose="02020400000000000000" pitchFamily="17" charset="-128"/>
            </a:endParaRPr>
          </a:p>
          <a:p>
            <a:endParaRPr kumimoji="1" lang="ja-JP" altLang="en-US" sz="1400" dirty="0">
              <a:latin typeface="UD デジタル 教科書体 N-R" panose="02020400000000000000" pitchFamily="17" charset="-128"/>
              <a:ea typeface="UD デジタル 教科書体 N-R" panose="02020400000000000000" pitchFamily="17" charset="-128"/>
            </a:endParaRPr>
          </a:p>
        </p:txBody>
      </p:sp>
      <p:pic>
        <p:nvPicPr>
          <p:cNvPr id="15" name="図 14">
            <a:extLst>
              <a:ext uri="{FF2B5EF4-FFF2-40B4-BE49-F238E27FC236}">
                <a16:creationId xmlns:a16="http://schemas.microsoft.com/office/drawing/2014/main" id="{BE2294D5-0E5B-4F50-A7C1-8C7A936C8855}"/>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120167" y="6885767"/>
            <a:ext cx="948668" cy="844185"/>
          </a:xfrm>
          <a:prstGeom prst="rect">
            <a:avLst/>
          </a:prstGeom>
        </p:spPr>
      </p:pic>
      <p:sp>
        <p:nvSpPr>
          <p:cNvPr id="16" name="タイトル 3">
            <a:extLst>
              <a:ext uri="{FF2B5EF4-FFF2-40B4-BE49-F238E27FC236}">
                <a16:creationId xmlns:a16="http://schemas.microsoft.com/office/drawing/2014/main" id="{71BAC50D-A85F-4A80-8BB9-99B9F8BCDABB}"/>
              </a:ext>
            </a:extLst>
          </p:cNvPr>
          <p:cNvSpPr txBox="1">
            <a:spLocks/>
          </p:cNvSpPr>
          <p:nvPr/>
        </p:nvSpPr>
        <p:spPr>
          <a:xfrm>
            <a:off x="298640" y="8309515"/>
            <a:ext cx="6120000" cy="502545"/>
          </a:xfrm>
          <a:prstGeom prst="rect">
            <a:avLst/>
          </a:prstGeom>
          <a:noFill/>
          <a:ln w="12700" cap="flat" cmpd="sng" algn="ctr">
            <a:solidFill>
              <a:srgbClr val="00B0F0"/>
            </a:solidFill>
            <a:prstDash val="solid"/>
          </a:ln>
          <a:effectLst>
            <a:outerShdw sx="1000" sy="1000" algn="tl" rotWithShape="0">
              <a:prstClr val="black"/>
            </a:outerShdw>
          </a:effectLst>
        </p:spPr>
        <p:style>
          <a:lnRef idx="2">
            <a:schemeClr val="accent2"/>
          </a:lnRef>
          <a:fillRef idx="1">
            <a:schemeClr val="lt1"/>
          </a:fillRef>
          <a:effectRef idx="0">
            <a:schemeClr val="accent2"/>
          </a:effectRef>
          <a:fontRef idx="minor">
            <a:schemeClr val="dk1"/>
          </a:fontRef>
        </p:style>
        <p:txBody>
          <a:bodyPr vert="horz" wrap="square" lIns="71855" tIns="35927" rIns="71855" bIns="35927" rtlCol="0" anchor="ctr">
            <a:spAutoFit/>
            <a:scene3d>
              <a:camera prst="orthographicFront"/>
              <a:lightRig rig="soft" dir="tl">
                <a:rot lat="0" lon="0" rev="0"/>
              </a:lightRig>
            </a:scene3d>
            <a:sp3d contourW="25400" prstMaterial="matte">
              <a:contourClr>
                <a:schemeClr val="accent2">
                  <a:tint val="20000"/>
                </a:schemeClr>
              </a:contourClr>
            </a:sp3d>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defTabSz="323360"/>
            <a:r>
              <a:rPr lang="en-US" altLang="ja-JP" sz="1397"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ja-JP" altLang="en-US" sz="1397"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備　考</a:t>
            </a:r>
            <a:r>
              <a:rPr lang="en-US" altLang="ja-JP" sz="1397"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p>
          <a:p>
            <a:pPr algn="l" defTabSz="323360"/>
            <a:r>
              <a:rPr lang="ja-JP" altLang="en-US" sz="1397"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・いただいた個人情報は、研修会目的以外には使用いたしません。</a:t>
            </a:r>
            <a:endParaRPr lang="en-US" altLang="ja-JP" sz="1397"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Tree>
    <p:extLst>
      <p:ext uri="{BB962C8B-B14F-4D97-AF65-F5344CB8AC3E}">
        <p14:creationId xmlns:p14="http://schemas.microsoft.com/office/powerpoint/2010/main" val="19301249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597</TotalTime>
  <Words>410</Words>
  <Application>Microsoft Office PowerPoint</Application>
  <PresentationFormat>A4 210 x 297 mm</PresentationFormat>
  <Paragraphs>66</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MS PMincho</vt:lpstr>
      <vt:lpstr>UD デジタル 教科書体 NK-B</vt:lpstr>
      <vt:lpstr>UD デジタル 教科書体 NP-B</vt:lpstr>
      <vt:lpstr>UD デジタル 教科書体 NP-R</vt:lpstr>
      <vt:lpstr>UD デジタル 教科書体 N-R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年野 朋美</dc:creator>
  <cp:lastModifiedBy>Matsumoto kiichi</cp:lastModifiedBy>
  <cp:revision>60</cp:revision>
  <cp:lastPrinted>2022-11-13T22:26:51Z</cp:lastPrinted>
  <dcterms:created xsi:type="dcterms:W3CDTF">2021-12-03T07:40:45Z</dcterms:created>
  <dcterms:modified xsi:type="dcterms:W3CDTF">2023-02-13T02:01:30Z</dcterms:modified>
</cp:coreProperties>
</file>